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sldIdLst>
    <p:sldId id="256" r:id="rId3"/>
    <p:sldId id="294" r:id="rId4"/>
    <p:sldId id="295" r:id="rId5"/>
    <p:sldId id="296" r:id="rId6"/>
    <p:sldId id="260" r:id="rId7"/>
    <p:sldId id="261" r:id="rId8"/>
    <p:sldId id="262" r:id="rId9"/>
    <p:sldId id="263" r:id="rId10"/>
    <p:sldId id="257" r:id="rId11"/>
    <p:sldId id="279" r:id="rId12"/>
    <p:sldId id="258" r:id="rId13"/>
    <p:sldId id="274" r:id="rId14"/>
    <p:sldId id="273" r:id="rId15"/>
    <p:sldId id="275" r:id="rId16"/>
    <p:sldId id="276" r:id="rId17"/>
    <p:sldId id="277" r:id="rId18"/>
    <p:sldId id="278" r:id="rId19"/>
    <p:sldId id="268" r:id="rId20"/>
    <p:sldId id="269" r:id="rId21"/>
    <p:sldId id="270" r:id="rId22"/>
    <p:sldId id="271" r:id="rId23"/>
    <p:sldId id="272" r:id="rId24"/>
    <p:sldId id="287" r:id="rId25"/>
    <p:sldId id="288" r:id="rId26"/>
    <p:sldId id="289" r:id="rId27"/>
    <p:sldId id="290" r:id="rId28"/>
    <p:sldId id="280" r:id="rId29"/>
    <p:sldId id="284" r:id="rId30"/>
    <p:sldId id="285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97749-D710-401A-B004-AFC407D4687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10BC4-E3E3-4698-A249-8EE362C02EAE}">
      <dgm:prSet custT="1"/>
      <dgm:spPr/>
      <dgm:t>
        <a:bodyPr/>
        <a:lstStyle/>
        <a:p>
          <a:pPr rtl="0"/>
          <a:r>
            <a:rPr lang="id-ID" sz="20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/>
            </a:rPr>
            <a:t>Perawatan neonatus dalam 1 jam pertama </a:t>
          </a:r>
          <a:r>
            <a:rPr lang="id-I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Hal yang sangat signifikan dalam menentukan hasil kedepannya, terutama untuk bayi prematur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39989F-EB8B-45D4-BC18-142561596B39}" type="parTrans" cxnId="{08302DF1-5D58-4F54-94DC-810B59B49DD1}">
      <dgm:prSet/>
      <dgm:spPr/>
      <dgm:t>
        <a:bodyPr/>
        <a:lstStyle/>
        <a:p>
          <a:endParaRPr lang="en-US"/>
        </a:p>
      </dgm:t>
    </dgm:pt>
    <dgm:pt modelId="{814A234E-2EE1-4C2E-84F6-C4747B9ED614}" type="sibTrans" cxnId="{08302DF1-5D58-4F54-94DC-810B59B49DD1}">
      <dgm:prSet/>
      <dgm:spPr/>
      <dgm:t>
        <a:bodyPr/>
        <a:lstStyle/>
        <a:p>
          <a:endParaRPr lang="en-US"/>
        </a:p>
      </dgm:t>
    </dgm:pt>
    <dgm:pt modelId="{96C74B93-CC59-4B04-B96A-0B554F46BD1A}">
      <dgm:prSet custT="1"/>
      <dgm:spPr/>
      <dgm:t>
        <a:bodyPr/>
        <a:lstStyle/>
        <a:p>
          <a:pPr rtl="0"/>
          <a:r>
            <a:rPr lang="id-I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Perawatan neonatus dalam 1 jam pertama harus memfokuskan pada penurunan komplikasi neonatus</a:t>
          </a:r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r>
            <a:rPr lang="id-I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Hipotermia, Perdarahan Intraventrikular, Penyakit paru kronik, dan ROP.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54DBB1-10CC-402C-B0E8-BDB44464ED05}" type="parTrans" cxnId="{55079818-92FD-4518-B1D8-59CD7102AAD7}">
      <dgm:prSet/>
      <dgm:spPr/>
      <dgm:t>
        <a:bodyPr/>
        <a:lstStyle/>
        <a:p>
          <a:endParaRPr lang="en-US"/>
        </a:p>
      </dgm:t>
    </dgm:pt>
    <dgm:pt modelId="{94C1065D-41CF-4E63-BA11-8157ABA8F5C2}" type="sibTrans" cxnId="{55079818-92FD-4518-B1D8-59CD7102AAD7}">
      <dgm:prSet/>
      <dgm:spPr/>
      <dgm:t>
        <a:bodyPr/>
        <a:lstStyle/>
        <a:p>
          <a:endParaRPr lang="en-US"/>
        </a:p>
      </dgm:t>
    </dgm:pt>
    <dgm:pt modelId="{CDD62A9C-7472-4407-9D7F-0A0D617511EB}">
      <dgm:prSet custT="1"/>
      <dgm:spPr/>
      <dgm:t>
        <a:bodyPr/>
        <a:lstStyle/>
        <a:p>
          <a:pPr rtl="0"/>
          <a:endParaRPr lang="id-ID" sz="20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rtl="0"/>
          <a:r>
            <a:rPr lang="id-I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Kerja tim, perawatan yang konsisten, mengaplikasikan praktek sesuai dengan bukti klinis yang ada akan meningkatkan kualitas pda perawatan neonatus. </a:t>
          </a:r>
          <a:endParaRPr lang="id-ID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8CC3CE-C1B6-4F4F-99D4-C172F984B586}" type="parTrans" cxnId="{C65C0A90-EC21-4230-BA42-A048E89A6E53}">
      <dgm:prSet/>
      <dgm:spPr/>
      <dgm:t>
        <a:bodyPr/>
        <a:lstStyle/>
        <a:p>
          <a:endParaRPr lang="en-US"/>
        </a:p>
      </dgm:t>
    </dgm:pt>
    <dgm:pt modelId="{EE6FE22E-79EF-4C4A-9122-74F884F888AA}" type="sibTrans" cxnId="{C65C0A90-EC21-4230-BA42-A048E89A6E53}">
      <dgm:prSet/>
      <dgm:spPr/>
      <dgm:t>
        <a:bodyPr/>
        <a:lstStyle/>
        <a:p>
          <a:endParaRPr lang="en-US"/>
        </a:p>
      </dgm:t>
    </dgm:pt>
    <dgm:pt modelId="{4C2DC721-408E-4208-BCFF-1459EA15EA7A}" type="pres">
      <dgm:prSet presAssocID="{59297749-D710-401A-B004-AFC407D468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9C0AD-3F4B-4D49-9C58-05347CA4C0ED}" type="pres">
      <dgm:prSet presAssocID="{59297749-D710-401A-B004-AFC407D46871}" presName="arrow" presStyleLbl="bgShp" presStyleIdx="0" presStyleCnt="1" custScaleY="78477" custLinFactNeighborX="-10943"/>
      <dgm:spPr/>
      <dgm:t>
        <a:bodyPr/>
        <a:lstStyle/>
        <a:p>
          <a:endParaRPr lang="en-US"/>
        </a:p>
      </dgm:t>
    </dgm:pt>
    <dgm:pt modelId="{FBBCF1F9-2787-4D6D-81F9-4825191171C0}" type="pres">
      <dgm:prSet presAssocID="{59297749-D710-401A-B004-AFC407D46871}" presName="linearProcess" presStyleCnt="0"/>
      <dgm:spPr/>
      <dgm:t>
        <a:bodyPr/>
        <a:lstStyle/>
        <a:p>
          <a:endParaRPr lang="en-US"/>
        </a:p>
      </dgm:t>
    </dgm:pt>
    <dgm:pt modelId="{68C3BCF6-B8F3-4125-8821-EDB661588ED5}" type="pres">
      <dgm:prSet presAssocID="{BD010BC4-E3E3-4698-A249-8EE362C02EAE}" presName="textNode" presStyleLbl="node1" presStyleIdx="0" presStyleCnt="3" custScaleX="111917" custScaleY="167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6D14B-8EA2-4A11-AFF7-8050AD7C4CC4}" type="pres">
      <dgm:prSet presAssocID="{814A234E-2EE1-4C2E-84F6-C4747B9ED614}" presName="sibTrans" presStyleCnt="0"/>
      <dgm:spPr/>
      <dgm:t>
        <a:bodyPr/>
        <a:lstStyle/>
        <a:p>
          <a:endParaRPr lang="en-US"/>
        </a:p>
      </dgm:t>
    </dgm:pt>
    <dgm:pt modelId="{D1F59F04-C931-4A5F-9E45-6F790D1D3CFA}" type="pres">
      <dgm:prSet presAssocID="{96C74B93-CC59-4B04-B96A-0B554F46BD1A}" presName="textNode" presStyleLbl="node1" presStyleIdx="1" presStyleCnt="3" custScaleX="115662" custScaleY="160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B7525-BE90-44D2-B237-28C9FC6A4CB5}" type="pres">
      <dgm:prSet presAssocID="{94C1065D-41CF-4E63-BA11-8157ABA8F5C2}" presName="sibTrans" presStyleCnt="0"/>
      <dgm:spPr/>
      <dgm:t>
        <a:bodyPr/>
        <a:lstStyle/>
        <a:p>
          <a:endParaRPr lang="en-US"/>
        </a:p>
      </dgm:t>
    </dgm:pt>
    <dgm:pt modelId="{F38B6991-53AE-40B5-AD13-4A07AACC4AED}" type="pres">
      <dgm:prSet presAssocID="{CDD62A9C-7472-4407-9D7F-0A0D617511EB}" presName="textNode" presStyleLbl="node1" presStyleIdx="2" presStyleCnt="3" custScaleX="114953" custScaleY="165778" custLinFactX="19930" custLinFactNeighborX="100000" custLinFactNeighborY="-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36C72-0FB7-45DF-8EBA-282C5DFF9561}" type="presOf" srcId="{96C74B93-CC59-4B04-B96A-0B554F46BD1A}" destId="{D1F59F04-C931-4A5F-9E45-6F790D1D3CFA}" srcOrd="0" destOrd="0" presId="urn:microsoft.com/office/officeart/2005/8/layout/hProcess9"/>
    <dgm:cxn modelId="{C65C0A90-EC21-4230-BA42-A048E89A6E53}" srcId="{59297749-D710-401A-B004-AFC407D46871}" destId="{CDD62A9C-7472-4407-9D7F-0A0D617511EB}" srcOrd="2" destOrd="0" parTransId="{548CC3CE-C1B6-4F4F-99D4-C172F984B586}" sibTransId="{EE6FE22E-79EF-4C4A-9122-74F884F888AA}"/>
    <dgm:cxn modelId="{BAF790FE-7E98-4399-865A-EF1FAA071E0F}" type="presOf" srcId="{CDD62A9C-7472-4407-9D7F-0A0D617511EB}" destId="{F38B6991-53AE-40B5-AD13-4A07AACC4AED}" srcOrd="0" destOrd="0" presId="urn:microsoft.com/office/officeart/2005/8/layout/hProcess9"/>
    <dgm:cxn modelId="{55079818-92FD-4518-B1D8-59CD7102AAD7}" srcId="{59297749-D710-401A-B004-AFC407D46871}" destId="{96C74B93-CC59-4B04-B96A-0B554F46BD1A}" srcOrd="1" destOrd="0" parTransId="{8A54DBB1-10CC-402C-B0E8-BDB44464ED05}" sibTransId="{94C1065D-41CF-4E63-BA11-8157ABA8F5C2}"/>
    <dgm:cxn modelId="{08302DF1-5D58-4F54-94DC-810B59B49DD1}" srcId="{59297749-D710-401A-B004-AFC407D46871}" destId="{BD010BC4-E3E3-4698-A249-8EE362C02EAE}" srcOrd="0" destOrd="0" parTransId="{A239989F-EB8B-45D4-BC18-142561596B39}" sibTransId="{814A234E-2EE1-4C2E-84F6-C4747B9ED614}"/>
    <dgm:cxn modelId="{F2A888A2-0B18-4C59-B13D-FD24906A3E14}" type="presOf" srcId="{BD010BC4-E3E3-4698-A249-8EE362C02EAE}" destId="{68C3BCF6-B8F3-4125-8821-EDB661588ED5}" srcOrd="0" destOrd="0" presId="urn:microsoft.com/office/officeart/2005/8/layout/hProcess9"/>
    <dgm:cxn modelId="{EBFBECCE-8E48-48BF-951D-5B20C3F7545B}" type="presOf" srcId="{59297749-D710-401A-B004-AFC407D46871}" destId="{4C2DC721-408E-4208-BCFF-1459EA15EA7A}" srcOrd="0" destOrd="0" presId="urn:microsoft.com/office/officeart/2005/8/layout/hProcess9"/>
    <dgm:cxn modelId="{E9CC7512-E754-4E63-9FB4-04FB335058A0}" type="presParOf" srcId="{4C2DC721-408E-4208-BCFF-1459EA15EA7A}" destId="{EC09C0AD-3F4B-4D49-9C58-05347CA4C0ED}" srcOrd="0" destOrd="0" presId="urn:microsoft.com/office/officeart/2005/8/layout/hProcess9"/>
    <dgm:cxn modelId="{7DD3F280-D9EF-4093-9BBA-9157B543B628}" type="presParOf" srcId="{4C2DC721-408E-4208-BCFF-1459EA15EA7A}" destId="{FBBCF1F9-2787-4D6D-81F9-4825191171C0}" srcOrd="1" destOrd="0" presId="urn:microsoft.com/office/officeart/2005/8/layout/hProcess9"/>
    <dgm:cxn modelId="{5C77C2DE-DEB1-4320-8832-50886604C75E}" type="presParOf" srcId="{FBBCF1F9-2787-4D6D-81F9-4825191171C0}" destId="{68C3BCF6-B8F3-4125-8821-EDB661588ED5}" srcOrd="0" destOrd="0" presId="urn:microsoft.com/office/officeart/2005/8/layout/hProcess9"/>
    <dgm:cxn modelId="{36480F0F-43C4-47F4-8EC4-9642B3918D35}" type="presParOf" srcId="{FBBCF1F9-2787-4D6D-81F9-4825191171C0}" destId="{7C26D14B-8EA2-4A11-AFF7-8050AD7C4CC4}" srcOrd="1" destOrd="0" presId="urn:microsoft.com/office/officeart/2005/8/layout/hProcess9"/>
    <dgm:cxn modelId="{622111B3-0F3F-461B-B7BC-0457A88F0BC8}" type="presParOf" srcId="{FBBCF1F9-2787-4D6D-81F9-4825191171C0}" destId="{D1F59F04-C931-4A5F-9E45-6F790D1D3CFA}" srcOrd="2" destOrd="0" presId="urn:microsoft.com/office/officeart/2005/8/layout/hProcess9"/>
    <dgm:cxn modelId="{06786FF3-3408-4869-919D-6400F2504585}" type="presParOf" srcId="{FBBCF1F9-2787-4D6D-81F9-4825191171C0}" destId="{71EB7525-BE90-44D2-B237-28C9FC6A4CB5}" srcOrd="3" destOrd="0" presId="urn:microsoft.com/office/officeart/2005/8/layout/hProcess9"/>
    <dgm:cxn modelId="{D69F7796-8963-4CF1-B0EB-421B69164FAF}" type="presParOf" srcId="{FBBCF1F9-2787-4D6D-81F9-4825191171C0}" destId="{F38B6991-53AE-40B5-AD13-4A07AACC4A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B95DE-54DF-4574-99C3-3803E26D5E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3555610-F9BD-4058-A4C5-2D7EB2932601}">
      <dgm:prSet phldrT="[Text]" custT="1"/>
      <dgm:spPr/>
      <dgm:t>
        <a:bodyPr/>
        <a:lstStyle/>
        <a:p>
          <a:r>
            <a:rPr lang="en-US" sz="1200" dirty="0" err="1" smtClean="0"/>
            <a:t>Tarikan</a:t>
          </a:r>
          <a:r>
            <a:rPr lang="en-US" sz="1200" dirty="0" smtClean="0"/>
            <a:t> </a:t>
          </a:r>
          <a:r>
            <a:rPr lang="en-US" sz="1200" dirty="0" err="1" smtClean="0"/>
            <a:t>Nafas</a:t>
          </a:r>
          <a:r>
            <a:rPr lang="en-US" sz="1200" dirty="0" smtClean="0"/>
            <a:t> </a:t>
          </a:r>
          <a:r>
            <a:rPr lang="en-US" sz="1200" dirty="0" err="1" smtClean="0"/>
            <a:t>pertama</a:t>
          </a:r>
          <a:endParaRPr lang="en-US" sz="1200" dirty="0"/>
        </a:p>
      </dgm:t>
    </dgm:pt>
    <dgm:pt modelId="{0940D8D8-F6C4-4E07-AD66-C3F99C698286}" type="parTrans" cxnId="{75F1F320-4133-472F-975E-92F559644990}">
      <dgm:prSet/>
      <dgm:spPr/>
      <dgm:t>
        <a:bodyPr/>
        <a:lstStyle/>
        <a:p>
          <a:endParaRPr lang="en-US" sz="2800"/>
        </a:p>
      </dgm:t>
    </dgm:pt>
    <dgm:pt modelId="{D7EB54ED-0CDE-4245-AE8C-6C4BD6311A8A}" type="sibTrans" cxnId="{75F1F320-4133-472F-975E-92F559644990}">
      <dgm:prSet/>
      <dgm:spPr/>
      <dgm:t>
        <a:bodyPr/>
        <a:lstStyle/>
        <a:p>
          <a:endParaRPr lang="en-US" sz="2800"/>
        </a:p>
      </dgm:t>
    </dgm:pt>
    <dgm:pt modelId="{91508D78-744E-4BF9-BF2D-81C4E346E7FE}">
      <dgm:prSet phldrT="[Text]" custT="1"/>
      <dgm:spPr/>
      <dgm:t>
        <a:bodyPr/>
        <a:lstStyle/>
        <a:p>
          <a:r>
            <a:rPr lang="en-US" sz="1200" dirty="0" err="1" smtClean="0"/>
            <a:t>Pengembangan</a:t>
          </a:r>
          <a:r>
            <a:rPr lang="en-US" sz="1200" dirty="0" smtClean="0"/>
            <a:t> </a:t>
          </a:r>
          <a:r>
            <a:rPr lang="en-US" sz="1200" dirty="0" err="1" smtClean="0"/>
            <a:t>kapasitas</a:t>
          </a:r>
          <a:r>
            <a:rPr lang="en-US" sz="1200" dirty="0" smtClean="0"/>
            <a:t> </a:t>
          </a:r>
          <a:r>
            <a:rPr lang="en-US" sz="1200" dirty="0" err="1" smtClean="0"/>
            <a:t>residu</a:t>
          </a:r>
          <a:r>
            <a:rPr lang="en-US" sz="1200" dirty="0" smtClean="0"/>
            <a:t> </a:t>
          </a:r>
          <a:r>
            <a:rPr lang="en-US" sz="1200" dirty="0" err="1" smtClean="0"/>
            <a:t>fungsional</a:t>
          </a:r>
          <a:r>
            <a:rPr lang="en-US" sz="1200" dirty="0" smtClean="0"/>
            <a:t> </a:t>
          </a:r>
          <a:r>
            <a:rPr lang="en-US" sz="1200" dirty="0" err="1" smtClean="0"/>
            <a:t>paru</a:t>
          </a:r>
          <a:endParaRPr lang="en-US" sz="1200" dirty="0"/>
        </a:p>
      </dgm:t>
    </dgm:pt>
    <dgm:pt modelId="{19F3D203-68D7-4BF3-874B-73CE3B1EED94}" type="parTrans" cxnId="{F2445D61-548A-4B21-8BB8-3F2277DFA29A}">
      <dgm:prSet/>
      <dgm:spPr/>
      <dgm:t>
        <a:bodyPr/>
        <a:lstStyle/>
        <a:p>
          <a:endParaRPr lang="en-US" sz="2800"/>
        </a:p>
      </dgm:t>
    </dgm:pt>
    <dgm:pt modelId="{3AE963EE-E1DC-441D-8279-13C1B49A8637}" type="sibTrans" cxnId="{F2445D61-548A-4B21-8BB8-3F2277DFA29A}">
      <dgm:prSet/>
      <dgm:spPr/>
      <dgm:t>
        <a:bodyPr/>
        <a:lstStyle/>
        <a:p>
          <a:endParaRPr lang="en-US" sz="2800"/>
        </a:p>
      </dgm:t>
    </dgm:pt>
    <dgm:pt modelId="{215C75F9-EF60-4FC1-A69F-9E48A4DFD025}">
      <dgm:prSet phldrT="[Text]" custT="1"/>
      <dgm:spPr/>
      <dgm:t>
        <a:bodyPr/>
        <a:lstStyle/>
        <a:p>
          <a:r>
            <a:rPr lang="en-US" sz="1200" dirty="0" err="1" smtClean="0"/>
            <a:t>Penurunan</a:t>
          </a:r>
          <a:r>
            <a:rPr lang="en-US" sz="1200" dirty="0" smtClean="0"/>
            <a:t> </a:t>
          </a:r>
          <a:r>
            <a:rPr lang="en-US" sz="1200" dirty="0" err="1" smtClean="0"/>
            <a:t>resistensi</a:t>
          </a:r>
          <a:r>
            <a:rPr lang="en-US" sz="1200" dirty="0" smtClean="0"/>
            <a:t> </a:t>
          </a:r>
          <a:r>
            <a:rPr lang="en-US" sz="1200" dirty="0" err="1" smtClean="0"/>
            <a:t>paru</a:t>
          </a:r>
          <a:endParaRPr lang="en-US" sz="1200" dirty="0"/>
        </a:p>
      </dgm:t>
    </dgm:pt>
    <dgm:pt modelId="{32A8CB86-4313-40E5-91A0-E02345859A1A}" type="parTrans" cxnId="{FACB1C28-E5FD-4D04-8316-324EF9A08139}">
      <dgm:prSet/>
      <dgm:spPr/>
      <dgm:t>
        <a:bodyPr/>
        <a:lstStyle/>
        <a:p>
          <a:endParaRPr lang="en-US" sz="2800"/>
        </a:p>
      </dgm:t>
    </dgm:pt>
    <dgm:pt modelId="{B9BDE771-778B-4AFF-A13C-64B7E619E2F3}" type="sibTrans" cxnId="{FACB1C28-E5FD-4D04-8316-324EF9A08139}">
      <dgm:prSet/>
      <dgm:spPr/>
      <dgm:t>
        <a:bodyPr/>
        <a:lstStyle/>
        <a:p>
          <a:endParaRPr lang="en-US" sz="2800"/>
        </a:p>
      </dgm:t>
    </dgm:pt>
    <dgm:pt modelId="{09C3D450-7A29-464E-A537-0BF40139E34C}">
      <dgm:prSet phldrT="[Text]" custT="1"/>
      <dgm:spPr/>
      <dgm:t>
        <a:bodyPr/>
        <a:lstStyle/>
        <a:p>
          <a:r>
            <a:rPr lang="en-US" sz="1200" dirty="0" err="1" smtClean="0"/>
            <a:t>Peningkatan</a:t>
          </a:r>
          <a:r>
            <a:rPr lang="en-US" sz="1200" dirty="0" smtClean="0"/>
            <a:t> oxygen content</a:t>
          </a:r>
          <a:endParaRPr lang="en-US" sz="1200" dirty="0"/>
        </a:p>
      </dgm:t>
    </dgm:pt>
    <dgm:pt modelId="{D80209DF-719E-4B39-8BD4-7CD18E58D62E}" type="parTrans" cxnId="{9760654B-3D73-4DA3-8E6B-B57E5477FA48}">
      <dgm:prSet/>
      <dgm:spPr/>
      <dgm:t>
        <a:bodyPr/>
        <a:lstStyle/>
        <a:p>
          <a:endParaRPr lang="en-US" sz="2800"/>
        </a:p>
      </dgm:t>
    </dgm:pt>
    <dgm:pt modelId="{C6C7292A-9811-4F0F-92A0-DE3D54423FDE}" type="sibTrans" cxnId="{9760654B-3D73-4DA3-8E6B-B57E5477FA48}">
      <dgm:prSet/>
      <dgm:spPr/>
      <dgm:t>
        <a:bodyPr/>
        <a:lstStyle/>
        <a:p>
          <a:endParaRPr lang="en-US" sz="2800"/>
        </a:p>
      </dgm:t>
    </dgm:pt>
    <dgm:pt modelId="{421994F4-32D0-4A91-8538-09204677B3B8}">
      <dgm:prSet phldrT="[Text]" custT="1"/>
      <dgm:spPr/>
      <dgm:t>
        <a:bodyPr/>
        <a:lstStyle/>
        <a:p>
          <a:r>
            <a:rPr lang="en-US" sz="1200" dirty="0" err="1" smtClean="0"/>
            <a:t>Terputusnya</a:t>
          </a:r>
          <a:r>
            <a:rPr lang="en-US" sz="1200" dirty="0" smtClean="0"/>
            <a:t> </a:t>
          </a:r>
          <a:r>
            <a:rPr lang="en-US" sz="1200" dirty="0" err="1" smtClean="0"/>
            <a:t>sirkulasi</a:t>
          </a:r>
          <a:r>
            <a:rPr lang="en-US" sz="1200" dirty="0" smtClean="0"/>
            <a:t> </a:t>
          </a:r>
          <a:r>
            <a:rPr lang="en-US" sz="1200" dirty="0" err="1" smtClean="0"/>
            <a:t>plasenta</a:t>
          </a:r>
          <a:endParaRPr lang="en-US" sz="1200" dirty="0"/>
        </a:p>
      </dgm:t>
    </dgm:pt>
    <dgm:pt modelId="{1998906D-D120-4DEE-914A-7D49B89D9339}" type="parTrans" cxnId="{BDE67871-6E56-4381-BC6D-3ED2468D9A69}">
      <dgm:prSet/>
      <dgm:spPr/>
      <dgm:t>
        <a:bodyPr/>
        <a:lstStyle/>
        <a:p>
          <a:endParaRPr lang="en-US" sz="2800"/>
        </a:p>
      </dgm:t>
    </dgm:pt>
    <dgm:pt modelId="{1DED65E6-77BB-44EA-9309-CCF36BA08C3F}" type="sibTrans" cxnId="{BDE67871-6E56-4381-BC6D-3ED2468D9A69}">
      <dgm:prSet/>
      <dgm:spPr/>
      <dgm:t>
        <a:bodyPr/>
        <a:lstStyle/>
        <a:p>
          <a:endParaRPr lang="en-US" sz="2800"/>
        </a:p>
      </dgm:t>
    </dgm:pt>
    <dgm:pt modelId="{7A87C82B-B6BC-4511-9334-23FDDB9F7AC9}">
      <dgm:prSet phldrT="[Text]" custT="1"/>
      <dgm:spPr/>
      <dgm:t>
        <a:bodyPr/>
        <a:lstStyle/>
        <a:p>
          <a:r>
            <a:rPr lang="en-US" sz="1200" dirty="0" err="1" smtClean="0"/>
            <a:t>Resistensi</a:t>
          </a:r>
          <a:r>
            <a:rPr lang="en-US" sz="1200" dirty="0" smtClean="0"/>
            <a:t> </a:t>
          </a:r>
          <a:r>
            <a:rPr lang="en-US" sz="1200" dirty="0" err="1" smtClean="0"/>
            <a:t>vaskular</a:t>
          </a:r>
          <a:r>
            <a:rPr lang="en-US" sz="1200" dirty="0" smtClean="0"/>
            <a:t> </a:t>
          </a:r>
          <a:r>
            <a:rPr lang="en-US" sz="1200" dirty="0" err="1" smtClean="0"/>
            <a:t>sistemik</a:t>
          </a:r>
          <a:r>
            <a:rPr lang="en-US" sz="1200" dirty="0" smtClean="0"/>
            <a:t> </a:t>
          </a:r>
          <a:r>
            <a:rPr lang="en-US" sz="1200" dirty="0" err="1" smtClean="0"/>
            <a:t>meningkat</a:t>
          </a:r>
          <a:endParaRPr lang="en-US" sz="1200" dirty="0"/>
        </a:p>
      </dgm:t>
    </dgm:pt>
    <dgm:pt modelId="{10847C5A-2F55-410F-904B-C5B95BD4F003}" type="parTrans" cxnId="{5B5E1E1E-C6FB-44D2-8572-47A7A89F41F9}">
      <dgm:prSet/>
      <dgm:spPr/>
      <dgm:t>
        <a:bodyPr/>
        <a:lstStyle/>
        <a:p>
          <a:endParaRPr lang="en-US" sz="2800"/>
        </a:p>
      </dgm:t>
    </dgm:pt>
    <dgm:pt modelId="{7D4BB95C-E258-4CA2-8CFF-634ECB2C38D6}" type="sibTrans" cxnId="{5B5E1E1E-C6FB-44D2-8572-47A7A89F41F9}">
      <dgm:prSet/>
      <dgm:spPr/>
      <dgm:t>
        <a:bodyPr/>
        <a:lstStyle/>
        <a:p>
          <a:endParaRPr lang="en-US" sz="2800"/>
        </a:p>
      </dgm:t>
    </dgm:pt>
    <dgm:pt modelId="{0D9BC7EC-5DED-4C44-B2E7-87A38419CB40}">
      <dgm:prSet phldrT="[Text]" custT="1"/>
      <dgm:spPr/>
      <dgm:t>
        <a:bodyPr/>
        <a:lstStyle/>
        <a:p>
          <a:r>
            <a:rPr lang="en-US" sz="1200" dirty="0" err="1" smtClean="0"/>
            <a:t>Penutupan</a:t>
          </a:r>
          <a:r>
            <a:rPr lang="en-US" sz="1200" dirty="0" smtClean="0"/>
            <a:t> shunt</a:t>
          </a:r>
          <a:endParaRPr lang="en-US" sz="1200" dirty="0"/>
        </a:p>
      </dgm:t>
    </dgm:pt>
    <dgm:pt modelId="{CF8E0C7B-514B-4054-9179-02C3386EDCEA}" type="parTrans" cxnId="{AA6310D1-20E9-471C-BE1F-8EE3B73177E7}">
      <dgm:prSet/>
      <dgm:spPr/>
      <dgm:t>
        <a:bodyPr/>
        <a:lstStyle/>
        <a:p>
          <a:endParaRPr lang="en-US" sz="2800"/>
        </a:p>
      </dgm:t>
    </dgm:pt>
    <dgm:pt modelId="{CB7E3E25-05DE-4065-A534-5986ADAC7883}" type="sibTrans" cxnId="{AA6310D1-20E9-471C-BE1F-8EE3B73177E7}">
      <dgm:prSet/>
      <dgm:spPr/>
      <dgm:t>
        <a:bodyPr/>
        <a:lstStyle/>
        <a:p>
          <a:endParaRPr lang="en-US" sz="2800"/>
        </a:p>
      </dgm:t>
    </dgm:pt>
    <dgm:pt modelId="{B246665B-1B23-4EDA-868A-AE09CC125451}" type="pres">
      <dgm:prSet presAssocID="{372B95DE-54DF-4574-99C3-3803E26D5E35}" presName="Name0" presStyleCnt="0">
        <dgm:presLayoutVars>
          <dgm:dir/>
          <dgm:resizeHandles val="exact"/>
        </dgm:presLayoutVars>
      </dgm:prSet>
      <dgm:spPr/>
    </dgm:pt>
    <dgm:pt modelId="{3B9CB672-C165-4800-99BF-FE3ACF01650F}" type="pres">
      <dgm:prSet presAssocID="{372B95DE-54DF-4574-99C3-3803E26D5E35}" presName="arrow" presStyleLbl="bgShp" presStyleIdx="0" presStyleCnt="1"/>
      <dgm:spPr/>
    </dgm:pt>
    <dgm:pt modelId="{B9067FCB-510F-472A-9095-2FC377524759}" type="pres">
      <dgm:prSet presAssocID="{372B95DE-54DF-4574-99C3-3803E26D5E35}" presName="points" presStyleCnt="0"/>
      <dgm:spPr/>
    </dgm:pt>
    <dgm:pt modelId="{F37748ED-5BAE-4C33-A5C4-BAA733E93675}" type="pres">
      <dgm:prSet presAssocID="{D3555610-F9BD-4058-A4C5-2D7EB2932601}" presName="compositeA" presStyleCnt="0"/>
      <dgm:spPr/>
    </dgm:pt>
    <dgm:pt modelId="{837DBD20-6420-4ECC-92E9-B33EAEA38483}" type="pres">
      <dgm:prSet presAssocID="{D3555610-F9BD-4058-A4C5-2D7EB2932601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33127-AE4C-4D32-9737-E3DAE73A20D1}" type="pres">
      <dgm:prSet presAssocID="{D3555610-F9BD-4058-A4C5-2D7EB2932601}" presName="circleA" presStyleLbl="node1" presStyleIdx="0" presStyleCnt="7"/>
      <dgm:spPr/>
    </dgm:pt>
    <dgm:pt modelId="{924C8B84-886D-4D17-BB18-D46E7B1FB4FF}" type="pres">
      <dgm:prSet presAssocID="{D3555610-F9BD-4058-A4C5-2D7EB2932601}" presName="spaceA" presStyleCnt="0"/>
      <dgm:spPr/>
    </dgm:pt>
    <dgm:pt modelId="{60C59D89-C018-4CED-91D2-A6A218AC605B}" type="pres">
      <dgm:prSet presAssocID="{D7EB54ED-0CDE-4245-AE8C-6C4BD6311A8A}" presName="space" presStyleCnt="0"/>
      <dgm:spPr/>
    </dgm:pt>
    <dgm:pt modelId="{9A7A5737-27E3-41C2-894E-E0F7F517B24C}" type="pres">
      <dgm:prSet presAssocID="{91508D78-744E-4BF9-BF2D-81C4E346E7FE}" presName="compositeB" presStyleCnt="0"/>
      <dgm:spPr/>
    </dgm:pt>
    <dgm:pt modelId="{6C1CE961-4D49-4F4F-95CF-3F61CE005CC7}" type="pres">
      <dgm:prSet presAssocID="{91508D78-744E-4BF9-BF2D-81C4E346E7FE}" presName="textB" presStyleLbl="revTx" presStyleIdx="1" presStyleCnt="7" custScaleX="12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6D0A0-ACC0-47C6-87E2-94969EE15B48}" type="pres">
      <dgm:prSet presAssocID="{91508D78-744E-4BF9-BF2D-81C4E346E7FE}" presName="circleB" presStyleLbl="node1" presStyleIdx="1" presStyleCnt="7"/>
      <dgm:spPr/>
    </dgm:pt>
    <dgm:pt modelId="{CE39D64C-92D2-436B-B679-ABEDCADE4D4A}" type="pres">
      <dgm:prSet presAssocID="{91508D78-744E-4BF9-BF2D-81C4E346E7FE}" presName="spaceB" presStyleCnt="0"/>
      <dgm:spPr/>
    </dgm:pt>
    <dgm:pt modelId="{87565A40-0FA2-4C08-B583-53A1DBC9981F}" type="pres">
      <dgm:prSet presAssocID="{3AE963EE-E1DC-441D-8279-13C1B49A8637}" presName="space" presStyleCnt="0"/>
      <dgm:spPr/>
    </dgm:pt>
    <dgm:pt modelId="{F3B46165-658B-4FC0-85D6-58AD37EE6D8B}" type="pres">
      <dgm:prSet presAssocID="{215C75F9-EF60-4FC1-A69F-9E48A4DFD025}" presName="compositeA" presStyleCnt="0"/>
      <dgm:spPr/>
    </dgm:pt>
    <dgm:pt modelId="{F6580853-E468-422A-8BF7-764D9B575628}" type="pres">
      <dgm:prSet presAssocID="{215C75F9-EF60-4FC1-A69F-9E48A4DFD02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570F8-FDDE-4FB7-805C-05B38F3019EC}" type="pres">
      <dgm:prSet presAssocID="{215C75F9-EF60-4FC1-A69F-9E48A4DFD025}" presName="circleA" presStyleLbl="node1" presStyleIdx="2" presStyleCnt="7"/>
      <dgm:spPr/>
    </dgm:pt>
    <dgm:pt modelId="{5479E7ED-4C3E-4DC9-A128-02A82749E7A9}" type="pres">
      <dgm:prSet presAssocID="{215C75F9-EF60-4FC1-A69F-9E48A4DFD025}" presName="spaceA" presStyleCnt="0"/>
      <dgm:spPr/>
    </dgm:pt>
    <dgm:pt modelId="{72DE3F5C-AA10-47F7-9410-D3C8722EE7DF}" type="pres">
      <dgm:prSet presAssocID="{B9BDE771-778B-4AFF-A13C-64B7E619E2F3}" presName="space" presStyleCnt="0"/>
      <dgm:spPr/>
    </dgm:pt>
    <dgm:pt modelId="{16DEC07F-EB6D-46F7-A42C-C3D08B5B31A3}" type="pres">
      <dgm:prSet presAssocID="{09C3D450-7A29-464E-A537-0BF40139E34C}" presName="compositeB" presStyleCnt="0"/>
      <dgm:spPr/>
    </dgm:pt>
    <dgm:pt modelId="{FFF38D61-9C95-4A12-828B-48DE5B31B4BB}" type="pres">
      <dgm:prSet presAssocID="{09C3D450-7A29-464E-A537-0BF40139E34C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F038D-6C0F-4968-A616-82292B792B51}" type="pres">
      <dgm:prSet presAssocID="{09C3D450-7A29-464E-A537-0BF40139E34C}" presName="circleB" presStyleLbl="node1" presStyleIdx="3" presStyleCnt="7"/>
      <dgm:spPr/>
    </dgm:pt>
    <dgm:pt modelId="{D8687E61-E5E1-4E51-A915-4EFBC4C8C1EC}" type="pres">
      <dgm:prSet presAssocID="{09C3D450-7A29-464E-A537-0BF40139E34C}" presName="spaceB" presStyleCnt="0"/>
      <dgm:spPr/>
    </dgm:pt>
    <dgm:pt modelId="{A696A599-B041-43FE-97E3-6239C4F17DD2}" type="pres">
      <dgm:prSet presAssocID="{C6C7292A-9811-4F0F-92A0-DE3D54423FDE}" presName="space" presStyleCnt="0"/>
      <dgm:spPr/>
    </dgm:pt>
    <dgm:pt modelId="{AF71AA89-6C0C-4B1B-93B0-9649FBFFE69B}" type="pres">
      <dgm:prSet presAssocID="{421994F4-32D0-4A91-8538-09204677B3B8}" presName="compositeA" presStyleCnt="0"/>
      <dgm:spPr/>
    </dgm:pt>
    <dgm:pt modelId="{808A27DE-763F-4815-A5A6-F4F0625706B6}" type="pres">
      <dgm:prSet presAssocID="{421994F4-32D0-4A91-8538-09204677B3B8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6C336-29B1-448E-BDB0-72E04CBCA042}" type="pres">
      <dgm:prSet presAssocID="{421994F4-32D0-4A91-8538-09204677B3B8}" presName="circleA" presStyleLbl="node1" presStyleIdx="4" presStyleCnt="7"/>
      <dgm:spPr/>
    </dgm:pt>
    <dgm:pt modelId="{77570AD5-4DE8-4D95-AF8F-C4E5E1B610FC}" type="pres">
      <dgm:prSet presAssocID="{421994F4-32D0-4A91-8538-09204677B3B8}" presName="spaceA" presStyleCnt="0"/>
      <dgm:spPr/>
    </dgm:pt>
    <dgm:pt modelId="{7291DF24-252E-4FF4-8C4A-77307146AF28}" type="pres">
      <dgm:prSet presAssocID="{1DED65E6-77BB-44EA-9309-CCF36BA08C3F}" presName="space" presStyleCnt="0"/>
      <dgm:spPr/>
    </dgm:pt>
    <dgm:pt modelId="{FDDA0632-53C1-41AE-BF13-2AF40590D712}" type="pres">
      <dgm:prSet presAssocID="{7A87C82B-B6BC-4511-9334-23FDDB9F7AC9}" presName="compositeB" presStyleCnt="0"/>
      <dgm:spPr/>
    </dgm:pt>
    <dgm:pt modelId="{1741E56E-2E79-412B-B90E-368294EFF11F}" type="pres">
      <dgm:prSet presAssocID="{7A87C82B-B6BC-4511-9334-23FDDB9F7AC9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9AE2-8927-4C76-B5D4-DDECCED60048}" type="pres">
      <dgm:prSet presAssocID="{7A87C82B-B6BC-4511-9334-23FDDB9F7AC9}" presName="circleB" presStyleLbl="node1" presStyleIdx="5" presStyleCnt="7"/>
      <dgm:spPr/>
    </dgm:pt>
    <dgm:pt modelId="{F66EAD8D-CDA5-4B2D-AAAF-76DA2ACD66A2}" type="pres">
      <dgm:prSet presAssocID="{7A87C82B-B6BC-4511-9334-23FDDB9F7AC9}" presName="spaceB" presStyleCnt="0"/>
      <dgm:spPr/>
    </dgm:pt>
    <dgm:pt modelId="{356C45EF-761B-4D27-B09F-4626549C1287}" type="pres">
      <dgm:prSet presAssocID="{7D4BB95C-E258-4CA2-8CFF-634ECB2C38D6}" presName="space" presStyleCnt="0"/>
      <dgm:spPr/>
    </dgm:pt>
    <dgm:pt modelId="{9B6D152D-0D1A-43A0-8F3F-3FB2FAB6B9F8}" type="pres">
      <dgm:prSet presAssocID="{0D9BC7EC-5DED-4C44-B2E7-87A38419CB40}" presName="compositeA" presStyleCnt="0"/>
      <dgm:spPr/>
    </dgm:pt>
    <dgm:pt modelId="{EB9AE8AC-69A3-406B-A37D-6FBC7B8D5102}" type="pres">
      <dgm:prSet presAssocID="{0D9BC7EC-5DED-4C44-B2E7-87A38419CB40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41CFD-4599-4605-B26B-4A99B5E82BCE}" type="pres">
      <dgm:prSet presAssocID="{0D9BC7EC-5DED-4C44-B2E7-87A38419CB40}" presName="circleA" presStyleLbl="node1" presStyleIdx="6" presStyleCnt="7"/>
      <dgm:spPr/>
    </dgm:pt>
    <dgm:pt modelId="{91351E59-FA07-446E-86A1-D363C295CA4F}" type="pres">
      <dgm:prSet presAssocID="{0D9BC7EC-5DED-4C44-B2E7-87A38419CB40}" presName="spaceA" presStyleCnt="0"/>
      <dgm:spPr/>
    </dgm:pt>
  </dgm:ptLst>
  <dgm:cxnLst>
    <dgm:cxn modelId="{44086548-716A-4C31-89E8-01CF882EAF8C}" type="presOf" srcId="{09C3D450-7A29-464E-A537-0BF40139E34C}" destId="{FFF38D61-9C95-4A12-828B-48DE5B31B4BB}" srcOrd="0" destOrd="0" presId="urn:microsoft.com/office/officeart/2005/8/layout/hProcess11"/>
    <dgm:cxn modelId="{414C9D7C-EF04-4B35-8825-FB860D2518BD}" type="presOf" srcId="{0D9BC7EC-5DED-4C44-B2E7-87A38419CB40}" destId="{EB9AE8AC-69A3-406B-A37D-6FBC7B8D5102}" srcOrd="0" destOrd="0" presId="urn:microsoft.com/office/officeart/2005/8/layout/hProcess11"/>
    <dgm:cxn modelId="{F2445D61-548A-4B21-8BB8-3F2277DFA29A}" srcId="{372B95DE-54DF-4574-99C3-3803E26D5E35}" destId="{91508D78-744E-4BF9-BF2D-81C4E346E7FE}" srcOrd="1" destOrd="0" parTransId="{19F3D203-68D7-4BF3-874B-73CE3B1EED94}" sibTransId="{3AE963EE-E1DC-441D-8279-13C1B49A8637}"/>
    <dgm:cxn modelId="{FACB1C28-E5FD-4D04-8316-324EF9A08139}" srcId="{372B95DE-54DF-4574-99C3-3803E26D5E35}" destId="{215C75F9-EF60-4FC1-A69F-9E48A4DFD025}" srcOrd="2" destOrd="0" parTransId="{32A8CB86-4313-40E5-91A0-E02345859A1A}" sibTransId="{B9BDE771-778B-4AFF-A13C-64B7E619E2F3}"/>
    <dgm:cxn modelId="{75F1F320-4133-472F-975E-92F559644990}" srcId="{372B95DE-54DF-4574-99C3-3803E26D5E35}" destId="{D3555610-F9BD-4058-A4C5-2D7EB2932601}" srcOrd="0" destOrd="0" parTransId="{0940D8D8-F6C4-4E07-AD66-C3F99C698286}" sibTransId="{D7EB54ED-0CDE-4245-AE8C-6C4BD6311A8A}"/>
    <dgm:cxn modelId="{BDE67871-6E56-4381-BC6D-3ED2468D9A69}" srcId="{372B95DE-54DF-4574-99C3-3803E26D5E35}" destId="{421994F4-32D0-4A91-8538-09204677B3B8}" srcOrd="4" destOrd="0" parTransId="{1998906D-D120-4DEE-914A-7D49B89D9339}" sibTransId="{1DED65E6-77BB-44EA-9309-CCF36BA08C3F}"/>
    <dgm:cxn modelId="{BAF07494-5F12-4C7C-853C-EA9BEC86F4AB}" type="presOf" srcId="{372B95DE-54DF-4574-99C3-3803E26D5E35}" destId="{B246665B-1B23-4EDA-868A-AE09CC125451}" srcOrd="0" destOrd="0" presId="urn:microsoft.com/office/officeart/2005/8/layout/hProcess11"/>
    <dgm:cxn modelId="{18247AFA-F272-44A3-937B-79C7360E541D}" type="presOf" srcId="{7A87C82B-B6BC-4511-9334-23FDDB9F7AC9}" destId="{1741E56E-2E79-412B-B90E-368294EFF11F}" srcOrd="0" destOrd="0" presId="urn:microsoft.com/office/officeart/2005/8/layout/hProcess11"/>
    <dgm:cxn modelId="{9760654B-3D73-4DA3-8E6B-B57E5477FA48}" srcId="{372B95DE-54DF-4574-99C3-3803E26D5E35}" destId="{09C3D450-7A29-464E-A537-0BF40139E34C}" srcOrd="3" destOrd="0" parTransId="{D80209DF-719E-4B39-8BD4-7CD18E58D62E}" sibTransId="{C6C7292A-9811-4F0F-92A0-DE3D54423FDE}"/>
    <dgm:cxn modelId="{AA6310D1-20E9-471C-BE1F-8EE3B73177E7}" srcId="{372B95DE-54DF-4574-99C3-3803E26D5E35}" destId="{0D9BC7EC-5DED-4C44-B2E7-87A38419CB40}" srcOrd="6" destOrd="0" parTransId="{CF8E0C7B-514B-4054-9179-02C3386EDCEA}" sibTransId="{CB7E3E25-05DE-4065-A534-5986ADAC7883}"/>
    <dgm:cxn modelId="{E7248DDB-3047-4F33-94C9-1C6B8957034E}" type="presOf" srcId="{421994F4-32D0-4A91-8538-09204677B3B8}" destId="{808A27DE-763F-4815-A5A6-F4F0625706B6}" srcOrd="0" destOrd="0" presId="urn:microsoft.com/office/officeart/2005/8/layout/hProcess11"/>
    <dgm:cxn modelId="{F8CD6A61-2A88-4528-8137-EB11FF6D0CDD}" type="presOf" srcId="{91508D78-744E-4BF9-BF2D-81C4E346E7FE}" destId="{6C1CE961-4D49-4F4F-95CF-3F61CE005CC7}" srcOrd="0" destOrd="0" presId="urn:microsoft.com/office/officeart/2005/8/layout/hProcess11"/>
    <dgm:cxn modelId="{BFFB6F8F-3863-4815-AC09-9BD730334A52}" type="presOf" srcId="{D3555610-F9BD-4058-A4C5-2D7EB2932601}" destId="{837DBD20-6420-4ECC-92E9-B33EAEA38483}" srcOrd="0" destOrd="0" presId="urn:microsoft.com/office/officeart/2005/8/layout/hProcess11"/>
    <dgm:cxn modelId="{5B5E1E1E-C6FB-44D2-8572-47A7A89F41F9}" srcId="{372B95DE-54DF-4574-99C3-3803E26D5E35}" destId="{7A87C82B-B6BC-4511-9334-23FDDB9F7AC9}" srcOrd="5" destOrd="0" parTransId="{10847C5A-2F55-410F-904B-C5B95BD4F003}" sibTransId="{7D4BB95C-E258-4CA2-8CFF-634ECB2C38D6}"/>
    <dgm:cxn modelId="{F04701EC-7489-49CA-B972-5DEF4BF4C711}" type="presOf" srcId="{215C75F9-EF60-4FC1-A69F-9E48A4DFD025}" destId="{F6580853-E468-422A-8BF7-764D9B575628}" srcOrd="0" destOrd="0" presId="urn:microsoft.com/office/officeart/2005/8/layout/hProcess11"/>
    <dgm:cxn modelId="{E9A58AD1-E10C-4939-8179-E1F93CD89144}" type="presParOf" srcId="{B246665B-1B23-4EDA-868A-AE09CC125451}" destId="{3B9CB672-C165-4800-99BF-FE3ACF01650F}" srcOrd="0" destOrd="0" presId="urn:microsoft.com/office/officeart/2005/8/layout/hProcess11"/>
    <dgm:cxn modelId="{6A6A1C65-BC39-42F4-BC77-C739DE39F91D}" type="presParOf" srcId="{B246665B-1B23-4EDA-868A-AE09CC125451}" destId="{B9067FCB-510F-472A-9095-2FC377524759}" srcOrd="1" destOrd="0" presId="urn:microsoft.com/office/officeart/2005/8/layout/hProcess11"/>
    <dgm:cxn modelId="{C6DA276D-63EB-4C7E-B2FA-D4B2113A9EB7}" type="presParOf" srcId="{B9067FCB-510F-472A-9095-2FC377524759}" destId="{F37748ED-5BAE-4C33-A5C4-BAA733E93675}" srcOrd="0" destOrd="0" presId="urn:microsoft.com/office/officeart/2005/8/layout/hProcess11"/>
    <dgm:cxn modelId="{C6A055D5-6D42-4756-90D0-F608B243F0D5}" type="presParOf" srcId="{F37748ED-5BAE-4C33-A5C4-BAA733E93675}" destId="{837DBD20-6420-4ECC-92E9-B33EAEA38483}" srcOrd="0" destOrd="0" presId="urn:microsoft.com/office/officeart/2005/8/layout/hProcess11"/>
    <dgm:cxn modelId="{D64EE79D-1A0D-4AD4-B3F9-D6C3EB583AF0}" type="presParOf" srcId="{F37748ED-5BAE-4C33-A5C4-BAA733E93675}" destId="{13C33127-AE4C-4D32-9737-E3DAE73A20D1}" srcOrd="1" destOrd="0" presId="urn:microsoft.com/office/officeart/2005/8/layout/hProcess11"/>
    <dgm:cxn modelId="{75D869E1-E464-4125-A76A-9648B46B11E5}" type="presParOf" srcId="{F37748ED-5BAE-4C33-A5C4-BAA733E93675}" destId="{924C8B84-886D-4D17-BB18-D46E7B1FB4FF}" srcOrd="2" destOrd="0" presId="urn:microsoft.com/office/officeart/2005/8/layout/hProcess11"/>
    <dgm:cxn modelId="{1FBD7A97-5D60-40AD-B753-6FB030F7451A}" type="presParOf" srcId="{B9067FCB-510F-472A-9095-2FC377524759}" destId="{60C59D89-C018-4CED-91D2-A6A218AC605B}" srcOrd="1" destOrd="0" presId="urn:microsoft.com/office/officeart/2005/8/layout/hProcess11"/>
    <dgm:cxn modelId="{43B5476A-EA9D-4F66-80C8-978E35A0AED1}" type="presParOf" srcId="{B9067FCB-510F-472A-9095-2FC377524759}" destId="{9A7A5737-27E3-41C2-894E-E0F7F517B24C}" srcOrd="2" destOrd="0" presId="urn:microsoft.com/office/officeart/2005/8/layout/hProcess11"/>
    <dgm:cxn modelId="{3227B4AC-CBF0-4537-9C26-E18C2E456F7B}" type="presParOf" srcId="{9A7A5737-27E3-41C2-894E-E0F7F517B24C}" destId="{6C1CE961-4D49-4F4F-95CF-3F61CE005CC7}" srcOrd="0" destOrd="0" presId="urn:microsoft.com/office/officeart/2005/8/layout/hProcess11"/>
    <dgm:cxn modelId="{30FC62CF-0305-4F68-BDD6-EE2AD1ABA4B5}" type="presParOf" srcId="{9A7A5737-27E3-41C2-894E-E0F7F517B24C}" destId="{6D76D0A0-ACC0-47C6-87E2-94969EE15B48}" srcOrd="1" destOrd="0" presId="urn:microsoft.com/office/officeart/2005/8/layout/hProcess11"/>
    <dgm:cxn modelId="{5EB28540-237F-4C2F-A488-B9FA5A6355B2}" type="presParOf" srcId="{9A7A5737-27E3-41C2-894E-E0F7F517B24C}" destId="{CE39D64C-92D2-436B-B679-ABEDCADE4D4A}" srcOrd="2" destOrd="0" presId="urn:microsoft.com/office/officeart/2005/8/layout/hProcess11"/>
    <dgm:cxn modelId="{02BFF4C6-DB75-40EE-B594-01102A19D3E1}" type="presParOf" srcId="{B9067FCB-510F-472A-9095-2FC377524759}" destId="{87565A40-0FA2-4C08-B583-53A1DBC9981F}" srcOrd="3" destOrd="0" presId="urn:microsoft.com/office/officeart/2005/8/layout/hProcess11"/>
    <dgm:cxn modelId="{1302169E-7234-4E0D-8AA4-DB18554FE0E1}" type="presParOf" srcId="{B9067FCB-510F-472A-9095-2FC377524759}" destId="{F3B46165-658B-4FC0-85D6-58AD37EE6D8B}" srcOrd="4" destOrd="0" presId="urn:microsoft.com/office/officeart/2005/8/layout/hProcess11"/>
    <dgm:cxn modelId="{60AC5495-DBD8-4707-82B8-22A11D09ED93}" type="presParOf" srcId="{F3B46165-658B-4FC0-85D6-58AD37EE6D8B}" destId="{F6580853-E468-422A-8BF7-764D9B575628}" srcOrd="0" destOrd="0" presId="urn:microsoft.com/office/officeart/2005/8/layout/hProcess11"/>
    <dgm:cxn modelId="{A9FD1BF1-2B86-4478-86DD-2B3666174749}" type="presParOf" srcId="{F3B46165-658B-4FC0-85D6-58AD37EE6D8B}" destId="{B98570F8-FDDE-4FB7-805C-05B38F3019EC}" srcOrd="1" destOrd="0" presId="urn:microsoft.com/office/officeart/2005/8/layout/hProcess11"/>
    <dgm:cxn modelId="{1DF070DB-FB61-4012-B251-50DF1F3508A5}" type="presParOf" srcId="{F3B46165-658B-4FC0-85D6-58AD37EE6D8B}" destId="{5479E7ED-4C3E-4DC9-A128-02A82749E7A9}" srcOrd="2" destOrd="0" presId="urn:microsoft.com/office/officeart/2005/8/layout/hProcess11"/>
    <dgm:cxn modelId="{87ED7B27-7CC4-4381-B0A3-D98E8F92B713}" type="presParOf" srcId="{B9067FCB-510F-472A-9095-2FC377524759}" destId="{72DE3F5C-AA10-47F7-9410-D3C8722EE7DF}" srcOrd="5" destOrd="0" presId="urn:microsoft.com/office/officeart/2005/8/layout/hProcess11"/>
    <dgm:cxn modelId="{E779AE22-4F3C-4DA3-B225-7D26D0D4B002}" type="presParOf" srcId="{B9067FCB-510F-472A-9095-2FC377524759}" destId="{16DEC07F-EB6D-46F7-A42C-C3D08B5B31A3}" srcOrd="6" destOrd="0" presId="urn:microsoft.com/office/officeart/2005/8/layout/hProcess11"/>
    <dgm:cxn modelId="{366DF384-EB84-452D-BBCD-4D61A0C4193C}" type="presParOf" srcId="{16DEC07F-EB6D-46F7-A42C-C3D08B5B31A3}" destId="{FFF38D61-9C95-4A12-828B-48DE5B31B4BB}" srcOrd="0" destOrd="0" presId="urn:microsoft.com/office/officeart/2005/8/layout/hProcess11"/>
    <dgm:cxn modelId="{8D8F3845-5C80-452F-BCB8-0B45348D8219}" type="presParOf" srcId="{16DEC07F-EB6D-46F7-A42C-C3D08B5B31A3}" destId="{B87F038D-6C0F-4968-A616-82292B792B51}" srcOrd="1" destOrd="0" presId="urn:microsoft.com/office/officeart/2005/8/layout/hProcess11"/>
    <dgm:cxn modelId="{4DDB5CF2-D8E8-42AD-B010-36EC4903A10F}" type="presParOf" srcId="{16DEC07F-EB6D-46F7-A42C-C3D08B5B31A3}" destId="{D8687E61-E5E1-4E51-A915-4EFBC4C8C1EC}" srcOrd="2" destOrd="0" presId="urn:microsoft.com/office/officeart/2005/8/layout/hProcess11"/>
    <dgm:cxn modelId="{85B7D670-B01C-4493-AD42-5B64A86A761E}" type="presParOf" srcId="{B9067FCB-510F-472A-9095-2FC377524759}" destId="{A696A599-B041-43FE-97E3-6239C4F17DD2}" srcOrd="7" destOrd="0" presId="urn:microsoft.com/office/officeart/2005/8/layout/hProcess11"/>
    <dgm:cxn modelId="{F4470452-716A-4F49-B6D5-E7803E4032E0}" type="presParOf" srcId="{B9067FCB-510F-472A-9095-2FC377524759}" destId="{AF71AA89-6C0C-4B1B-93B0-9649FBFFE69B}" srcOrd="8" destOrd="0" presId="urn:microsoft.com/office/officeart/2005/8/layout/hProcess11"/>
    <dgm:cxn modelId="{0A9D0453-B923-49B6-BC02-3F2B3257F6B3}" type="presParOf" srcId="{AF71AA89-6C0C-4B1B-93B0-9649FBFFE69B}" destId="{808A27DE-763F-4815-A5A6-F4F0625706B6}" srcOrd="0" destOrd="0" presId="urn:microsoft.com/office/officeart/2005/8/layout/hProcess11"/>
    <dgm:cxn modelId="{F41FB50C-E64A-4E88-A479-2C13A7C8E353}" type="presParOf" srcId="{AF71AA89-6C0C-4B1B-93B0-9649FBFFE69B}" destId="{5536C336-29B1-448E-BDB0-72E04CBCA042}" srcOrd="1" destOrd="0" presId="urn:microsoft.com/office/officeart/2005/8/layout/hProcess11"/>
    <dgm:cxn modelId="{0851365F-86AA-45D1-A536-91C75924E4B7}" type="presParOf" srcId="{AF71AA89-6C0C-4B1B-93B0-9649FBFFE69B}" destId="{77570AD5-4DE8-4D95-AF8F-C4E5E1B610FC}" srcOrd="2" destOrd="0" presId="urn:microsoft.com/office/officeart/2005/8/layout/hProcess11"/>
    <dgm:cxn modelId="{0413E339-D018-4AD3-BE4F-CEE8D2A6220D}" type="presParOf" srcId="{B9067FCB-510F-472A-9095-2FC377524759}" destId="{7291DF24-252E-4FF4-8C4A-77307146AF28}" srcOrd="9" destOrd="0" presId="urn:microsoft.com/office/officeart/2005/8/layout/hProcess11"/>
    <dgm:cxn modelId="{9CBD0519-60EA-4D95-BB75-22BF8666C294}" type="presParOf" srcId="{B9067FCB-510F-472A-9095-2FC377524759}" destId="{FDDA0632-53C1-41AE-BF13-2AF40590D712}" srcOrd="10" destOrd="0" presId="urn:microsoft.com/office/officeart/2005/8/layout/hProcess11"/>
    <dgm:cxn modelId="{4496DDB4-D814-4164-89C8-35A511026ECF}" type="presParOf" srcId="{FDDA0632-53C1-41AE-BF13-2AF40590D712}" destId="{1741E56E-2E79-412B-B90E-368294EFF11F}" srcOrd="0" destOrd="0" presId="urn:microsoft.com/office/officeart/2005/8/layout/hProcess11"/>
    <dgm:cxn modelId="{18CFD0C9-2470-42FD-B7FE-820205683F97}" type="presParOf" srcId="{FDDA0632-53C1-41AE-BF13-2AF40590D712}" destId="{F2A69AE2-8927-4C76-B5D4-DDECCED60048}" srcOrd="1" destOrd="0" presId="urn:microsoft.com/office/officeart/2005/8/layout/hProcess11"/>
    <dgm:cxn modelId="{7E0F4815-3823-4FAB-B850-A6BE1D887E4D}" type="presParOf" srcId="{FDDA0632-53C1-41AE-BF13-2AF40590D712}" destId="{F66EAD8D-CDA5-4B2D-AAAF-76DA2ACD66A2}" srcOrd="2" destOrd="0" presId="urn:microsoft.com/office/officeart/2005/8/layout/hProcess11"/>
    <dgm:cxn modelId="{17ABE638-1ADB-46E4-A336-D0E664996B83}" type="presParOf" srcId="{B9067FCB-510F-472A-9095-2FC377524759}" destId="{356C45EF-761B-4D27-B09F-4626549C1287}" srcOrd="11" destOrd="0" presId="urn:microsoft.com/office/officeart/2005/8/layout/hProcess11"/>
    <dgm:cxn modelId="{BB6EB036-B3BE-43D3-AEFF-C6EDB919EB71}" type="presParOf" srcId="{B9067FCB-510F-472A-9095-2FC377524759}" destId="{9B6D152D-0D1A-43A0-8F3F-3FB2FAB6B9F8}" srcOrd="12" destOrd="0" presId="urn:microsoft.com/office/officeart/2005/8/layout/hProcess11"/>
    <dgm:cxn modelId="{0D85ADAD-FA3D-463E-A2B6-26067447756E}" type="presParOf" srcId="{9B6D152D-0D1A-43A0-8F3F-3FB2FAB6B9F8}" destId="{EB9AE8AC-69A3-406B-A37D-6FBC7B8D5102}" srcOrd="0" destOrd="0" presId="urn:microsoft.com/office/officeart/2005/8/layout/hProcess11"/>
    <dgm:cxn modelId="{5DA08419-8915-41E4-A8AD-19FF6D74F77F}" type="presParOf" srcId="{9B6D152D-0D1A-43A0-8F3F-3FB2FAB6B9F8}" destId="{17041CFD-4599-4605-B26B-4A99B5E82BCE}" srcOrd="1" destOrd="0" presId="urn:microsoft.com/office/officeart/2005/8/layout/hProcess11"/>
    <dgm:cxn modelId="{E0FFA4F5-2EB0-474F-8FC0-D380DF3B0E7B}" type="presParOf" srcId="{9B6D152D-0D1A-43A0-8F3F-3FB2FAB6B9F8}" destId="{91351E59-FA07-446E-86A1-D363C295CA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E771C-2011-4748-A4D1-123E8B86D4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E449C-BB1E-4281-9E6F-3D03910EDB7A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Konsultan</a:t>
          </a:r>
          <a:r>
            <a:rPr lang="en-US" sz="3600" dirty="0" smtClean="0">
              <a:solidFill>
                <a:schemeClr val="bg1"/>
              </a:solidFill>
            </a:rPr>
            <a:t> </a:t>
          </a:r>
          <a:r>
            <a:rPr lang="en-US" sz="3600" dirty="0" err="1" smtClean="0">
              <a:solidFill>
                <a:schemeClr val="bg1"/>
              </a:solidFill>
            </a:rPr>
            <a:t>neonatologi</a:t>
          </a:r>
          <a:endParaRPr lang="en-US" sz="3600" dirty="0">
            <a:solidFill>
              <a:schemeClr val="bg1"/>
            </a:solidFill>
          </a:endParaRPr>
        </a:p>
      </dgm:t>
    </dgm:pt>
    <dgm:pt modelId="{E3DBF6EE-2DA9-4300-9E18-39419196193D}" type="parTrans" cxnId="{411847DB-DD5C-4048-A94C-5AB31C3FF278}">
      <dgm:prSet/>
      <dgm:spPr/>
      <dgm:t>
        <a:bodyPr/>
        <a:lstStyle/>
        <a:p>
          <a:endParaRPr lang="en-US" sz="1200"/>
        </a:p>
      </dgm:t>
    </dgm:pt>
    <dgm:pt modelId="{080DE562-1B1C-44DD-B203-A7F84474B0F3}" type="sibTrans" cxnId="{411847DB-DD5C-4048-A94C-5AB31C3FF278}">
      <dgm:prSet/>
      <dgm:spPr/>
      <dgm:t>
        <a:bodyPr/>
        <a:lstStyle/>
        <a:p>
          <a:endParaRPr lang="en-US" sz="1200"/>
        </a:p>
      </dgm:t>
    </dgm:pt>
    <dgm:pt modelId="{8BD67B0A-A88B-476C-BDBE-148AECA138F2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bg1"/>
              </a:solidFill>
            </a:rPr>
            <a:t>Perawat</a:t>
          </a:r>
          <a:r>
            <a:rPr lang="en-US" sz="3600" dirty="0" smtClean="0">
              <a:solidFill>
                <a:schemeClr val="bg1"/>
              </a:solidFill>
            </a:rPr>
            <a:t> yang </a:t>
          </a:r>
          <a:r>
            <a:rPr lang="en-US" sz="3600" dirty="0" err="1" smtClean="0">
              <a:solidFill>
                <a:schemeClr val="bg1"/>
              </a:solidFill>
            </a:rPr>
            <a:t>terlatih</a:t>
          </a:r>
          <a:endParaRPr lang="en-US" sz="3600" dirty="0">
            <a:solidFill>
              <a:schemeClr val="bg1"/>
            </a:solidFill>
          </a:endParaRPr>
        </a:p>
      </dgm:t>
    </dgm:pt>
    <dgm:pt modelId="{BF6F35B9-255F-4B81-8AF1-DE824FA88CFE}" type="parTrans" cxnId="{CD1AD103-DFCC-48BA-BD4F-81B7C66E7643}">
      <dgm:prSet/>
      <dgm:spPr/>
      <dgm:t>
        <a:bodyPr/>
        <a:lstStyle/>
        <a:p>
          <a:endParaRPr lang="en-US" sz="1200"/>
        </a:p>
      </dgm:t>
    </dgm:pt>
    <dgm:pt modelId="{93122899-7360-4515-ACB8-C1258FA8C51F}" type="sibTrans" cxnId="{CD1AD103-DFCC-48BA-BD4F-81B7C66E7643}">
      <dgm:prSet/>
      <dgm:spPr/>
      <dgm:t>
        <a:bodyPr/>
        <a:lstStyle/>
        <a:p>
          <a:endParaRPr lang="en-US" sz="1200"/>
        </a:p>
      </dgm:t>
    </dgm:pt>
    <dgm:pt modelId="{39956692-B215-4682-83BC-0C8435269C3F}" type="pres">
      <dgm:prSet presAssocID="{C78E771C-2011-4748-A4D1-123E8B86D4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73561E-C9EF-4F7B-9895-94674B58710D}" type="pres">
      <dgm:prSet presAssocID="{5E5E449C-BB1E-4281-9E6F-3D03910EDB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1CD2-7EB4-427A-BD08-05DC86FF38A6}" type="pres">
      <dgm:prSet presAssocID="{080DE562-1B1C-44DD-B203-A7F84474B0F3}" presName="sibTrans" presStyleCnt="0"/>
      <dgm:spPr/>
    </dgm:pt>
    <dgm:pt modelId="{095A304C-8E29-48CB-9FB8-DBE6C602F1DD}" type="pres">
      <dgm:prSet presAssocID="{8BD67B0A-A88B-476C-BDBE-148AECA138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847DB-DD5C-4048-A94C-5AB31C3FF278}" srcId="{C78E771C-2011-4748-A4D1-123E8B86D473}" destId="{5E5E449C-BB1E-4281-9E6F-3D03910EDB7A}" srcOrd="0" destOrd="0" parTransId="{E3DBF6EE-2DA9-4300-9E18-39419196193D}" sibTransId="{080DE562-1B1C-44DD-B203-A7F84474B0F3}"/>
    <dgm:cxn modelId="{B1A2F83E-674F-4103-ACA8-939A5E10E3C4}" type="presOf" srcId="{C78E771C-2011-4748-A4D1-123E8B86D473}" destId="{39956692-B215-4682-83BC-0C8435269C3F}" srcOrd="0" destOrd="0" presId="urn:microsoft.com/office/officeart/2005/8/layout/default"/>
    <dgm:cxn modelId="{AD0509CC-E4B3-4D7B-805A-4797E4209D76}" type="presOf" srcId="{5E5E449C-BB1E-4281-9E6F-3D03910EDB7A}" destId="{EF73561E-C9EF-4F7B-9895-94674B58710D}" srcOrd="0" destOrd="0" presId="urn:microsoft.com/office/officeart/2005/8/layout/default"/>
    <dgm:cxn modelId="{CD1AD103-DFCC-48BA-BD4F-81B7C66E7643}" srcId="{C78E771C-2011-4748-A4D1-123E8B86D473}" destId="{8BD67B0A-A88B-476C-BDBE-148AECA138F2}" srcOrd="1" destOrd="0" parTransId="{BF6F35B9-255F-4B81-8AF1-DE824FA88CFE}" sibTransId="{93122899-7360-4515-ACB8-C1258FA8C51F}"/>
    <dgm:cxn modelId="{70B185D2-E98B-4C18-B664-775D9F2FECAC}" type="presOf" srcId="{8BD67B0A-A88B-476C-BDBE-148AECA138F2}" destId="{095A304C-8E29-48CB-9FB8-DBE6C602F1DD}" srcOrd="0" destOrd="0" presId="urn:microsoft.com/office/officeart/2005/8/layout/default"/>
    <dgm:cxn modelId="{607314ED-0E67-4707-8A76-6A1CD1546861}" type="presParOf" srcId="{39956692-B215-4682-83BC-0C8435269C3F}" destId="{EF73561E-C9EF-4F7B-9895-94674B58710D}" srcOrd="0" destOrd="0" presId="urn:microsoft.com/office/officeart/2005/8/layout/default"/>
    <dgm:cxn modelId="{19A4124B-8BC9-4E21-8170-53E983A10399}" type="presParOf" srcId="{39956692-B215-4682-83BC-0C8435269C3F}" destId="{D6591CD2-7EB4-427A-BD08-05DC86FF38A6}" srcOrd="1" destOrd="0" presId="urn:microsoft.com/office/officeart/2005/8/layout/default"/>
    <dgm:cxn modelId="{484543DC-41D7-45EB-8FF9-4D54584E30DE}" type="presParOf" srcId="{39956692-B215-4682-83BC-0C8435269C3F}" destId="{095A304C-8E29-48CB-9FB8-DBE6C602F1D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C0AD-3F4B-4D49-9C58-05347CA4C0ED}">
      <dsp:nvSpPr>
        <dsp:cNvPr id="0" name=""/>
        <dsp:cNvSpPr/>
      </dsp:nvSpPr>
      <dsp:spPr>
        <a:xfrm>
          <a:off x="0" y="634680"/>
          <a:ext cx="7681021" cy="31442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3BCF6-B8F3-4125-8821-EDB661588ED5}">
      <dsp:nvSpPr>
        <dsp:cNvPr id="0" name=""/>
        <dsp:cNvSpPr/>
      </dsp:nvSpPr>
      <dsp:spPr>
        <a:xfrm>
          <a:off x="220210" y="1041708"/>
          <a:ext cx="2599880" cy="3429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>
                  <a:lumMod val="95000"/>
                  <a:lumOff val="5000"/>
                </a:schemeClr>
              </a:solidFill>
              <a:sym typeface="Wingdings"/>
            </a:rPr>
            <a:t>Perawatan neonatus dalam 1 jam pertama </a:t>
          </a:r>
          <a:r>
            <a:rPr lang="id-I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Hal yang sangat signifikan dalam menentukan hasil kedepannya, terutama untuk bayi prematur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7126" y="1168624"/>
        <a:ext cx="2346048" cy="3175179"/>
      </dsp:txXfrm>
    </dsp:sp>
    <dsp:sp modelId="{D1F59F04-C931-4A5F-9E45-6F790D1D3CFA}">
      <dsp:nvSpPr>
        <dsp:cNvPr id="0" name=""/>
        <dsp:cNvSpPr/>
      </dsp:nvSpPr>
      <dsp:spPr>
        <a:xfrm>
          <a:off x="3139545" y="1117911"/>
          <a:ext cx="2686878" cy="3276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Perawatan neonatus dalam 1 jam pertama harus memfokuskan pada penurunan komplikasi neonatus</a:t>
          </a: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</a:t>
          </a:r>
          <a:r>
            <a:rPr lang="id-I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Hipotermia, Perdarahan Intraventrikular, Penyakit paru kronik, dan ROP.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70708" y="1249074"/>
        <a:ext cx="2424552" cy="3014278"/>
      </dsp:txXfrm>
    </dsp:sp>
    <dsp:sp modelId="{F38B6991-53AE-40B5-AD13-4A07AACC4AED}">
      <dsp:nvSpPr>
        <dsp:cNvPr id="0" name=""/>
        <dsp:cNvSpPr/>
      </dsp:nvSpPr>
      <dsp:spPr>
        <a:xfrm>
          <a:off x="6366088" y="1053481"/>
          <a:ext cx="2670407" cy="3385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Kerja tim, perawatan yang konsisten, mengaplikasikan praktek sesuai dengan bukti klinis yang ada akan meningkatkan kualitas pda perawatan neonatus. </a:t>
          </a:r>
          <a:endParaRPr lang="id-ID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96447" y="1183840"/>
        <a:ext cx="2409689" cy="312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B672-C165-4800-99BF-FE3ACF01650F}">
      <dsp:nvSpPr>
        <dsp:cNvPr id="0" name=""/>
        <dsp:cNvSpPr/>
      </dsp:nvSpPr>
      <dsp:spPr>
        <a:xfrm>
          <a:off x="0" y="1180931"/>
          <a:ext cx="9144000" cy="15745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DBD20-6420-4ECC-92E9-B33EAEA38483}">
      <dsp:nvSpPr>
        <dsp:cNvPr id="0" name=""/>
        <dsp:cNvSpPr/>
      </dsp:nvSpPr>
      <dsp:spPr>
        <a:xfrm>
          <a:off x="1563" y="0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Tarikan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Nafas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pertama</a:t>
          </a:r>
          <a:endParaRPr lang="en-US" sz="1200" kern="1200" dirty="0"/>
        </a:p>
      </dsp:txBody>
      <dsp:txXfrm>
        <a:off x="1563" y="0"/>
        <a:ext cx="1095002" cy="1574574"/>
      </dsp:txXfrm>
    </dsp:sp>
    <dsp:sp modelId="{13C33127-AE4C-4D32-9737-E3DAE73A20D1}">
      <dsp:nvSpPr>
        <dsp:cNvPr id="0" name=""/>
        <dsp:cNvSpPr/>
      </dsp:nvSpPr>
      <dsp:spPr>
        <a:xfrm>
          <a:off x="352243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CE961-4D49-4F4F-95CF-3F61CE005CC7}">
      <dsp:nvSpPr>
        <dsp:cNvPr id="0" name=""/>
        <dsp:cNvSpPr/>
      </dsp:nvSpPr>
      <dsp:spPr>
        <a:xfrm>
          <a:off x="1151316" y="2361862"/>
          <a:ext cx="1327953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Pengembangan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kapasitas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residu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fungsional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paru</a:t>
          </a:r>
          <a:endParaRPr lang="en-US" sz="1200" kern="1200" dirty="0"/>
        </a:p>
      </dsp:txBody>
      <dsp:txXfrm>
        <a:off x="1151316" y="2361862"/>
        <a:ext cx="1327953" cy="1574574"/>
      </dsp:txXfrm>
    </dsp:sp>
    <dsp:sp modelId="{6D76D0A0-ACC0-47C6-87E2-94969EE15B48}">
      <dsp:nvSpPr>
        <dsp:cNvPr id="0" name=""/>
        <dsp:cNvSpPr/>
      </dsp:nvSpPr>
      <dsp:spPr>
        <a:xfrm>
          <a:off x="1618471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80853-E468-422A-8BF7-764D9B575628}">
      <dsp:nvSpPr>
        <dsp:cNvPr id="0" name=""/>
        <dsp:cNvSpPr/>
      </dsp:nvSpPr>
      <dsp:spPr>
        <a:xfrm>
          <a:off x="2534020" y="0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Penurunan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resistensi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paru</a:t>
          </a:r>
          <a:endParaRPr lang="en-US" sz="1200" kern="1200" dirty="0"/>
        </a:p>
      </dsp:txBody>
      <dsp:txXfrm>
        <a:off x="2534020" y="0"/>
        <a:ext cx="1095002" cy="1574574"/>
      </dsp:txXfrm>
    </dsp:sp>
    <dsp:sp modelId="{B98570F8-FDDE-4FB7-805C-05B38F3019EC}">
      <dsp:nvSpPr>
        <dsp:cNvPr id="0" name=""/>
        <dsp:cNvSpPr/>
      </dsp:nvSpPr>
      <dsp:spPr>
        <a:xfrm>
          <a:off x="2884700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38D61-9C95-4A12-828B-48DE5B31B4BB}">
      <dsp:nvSpPr>
        <dsp:cNvPr id="0" name=""/>
        <dsp:cNvSpPr/>
      </dsp:nvSpPr>
      <dsp:spPr>
        <a:xfrm>
          <a:off x="3683773" y="2361862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Peningkatan</a:t>
          </a:r>
          <a:r>
            <a:rPr lang="en-US" sz="1200" kern="1200" dirty="0" smtClean="0"/>
            <a:t> oxygen content</a:t>
          </a:r>
          <a:endParaRPr lang="en-US" sz="1200" kern="1200" dirty="0"/>
        </a:p>
      </dsp:txBody>
      <dsp:txXfrm>
        <a:off x="3683773" y="2361862"/>
        <a:ext cx="1095002" cy="1574574"/>
      </dsp:txXfrm>
    </dsp:sp>
    <dsp:sp modelId="{B87F038D-6C0F-4968-A616-82292B792B51}">
      <dsp:nvSpPr>
        <dsp:cNvPr id="0" name=""/>
        <dsp:cNvSpPr/>
      </dsp:nvSpPr>
      <dsp:spPr>
        <a:xfrm>
          <a:off x="4034453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27DE-763F-4815-A5A6-F4F0625706B6}">
      <dsp:nvSpPr>
        <dsp:cNvPr id="0" name=""/>
        <dsp:cNvSpPr/>
      </dsp:nvSpPr>
      <dsp:spPr>
        <a:xfrm>
          <a:off x="4833527" y="0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Terputusnya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sirkulasi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plasenta</a:t>
          </a:r>
          <a:endParaRPr lang="en-US" sz="1200" kern="1200" dirty="0"/>
        </a:p>
      </dsp:txBody>
      <dsp:txXfrm>
        <a:off x="4833527" y="0"/>
        <a:ext cx="1095002" cy="1574574"/>
      </dsp:txXfrm>
    </dsp:sp>
    <dsp:sp modelId="{5536C336-29B1-448E-BDB0-72E04CBCA042}">
      <dsp:nvSpPr>
        <dsp:cNvPr id="0" name=""/>
        <dsp:cNvSpPr/>
      </dsp:nvSpPr>
      <dsp:spPr>
        <a:xfrm>
          <a:off x="5184206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E56E-2E79-412B-B90E-368294EFF11F}">
      <dsp:nvSpPr>
        <dsp:cNvPr id="0" name=""/>
        <dsp:cNvSpPr/>
      </dsp:nvSpPr>
      <dsp:spPr>
        <a:xfrm>
          <a:off x="5983280" y="2361862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Resistensi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vaskular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sistemik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meningkat</a:t>
          </a:r>
          <a:endParaRPr lang="en-US" sz="1200" kern="1200" dirty="0"/>
        </a:p>
      </dsp:txBody>
      <dsp:txXfrm>
        <a:off x="5983280" y="2361862"/>
        <a:ext cx="1095002" cy="1574574"/>
      </dsp:txXfrm>
    </dsp:sp>
    <dsp:sp modelId="{F2A69AE2-8927-4C76-B5D4-DDECCED60048}">
      <dsp:nvSpPr>
        <dsp:cNvPr id="0" name=""/>
        <dsp:cNvSpPr/>
      </dsp:nvSpPr>
      <dsp:spPr>
        <a:xfrm>
          <a:off x="6333959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AE8AC-69A3-406B-A37D-6FBC7B8D5102}">
      <dsp:nvSpPr>
        <dsp:cNvPr id="0" name=""/>
        <dsp:cNvSpPr/>
      </dsp:nvSpPr>
      <dsp:spPr>
        <a:xfrm>
          <a:off x="7133033" y="0"/>
          <a:ext cx="1095002" cy="157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Penutupan</a:t>
          </a:r>
          <a:r>
            <a:rPr lang="en-US" sz="1200" kern="1200" dirty="0" smtClean="0"/>
            <a:t> shunt</a:t>
          </a:r>
          <a:endParaRPr lang="en-US" sz="1200" kern="1200" dirty="0"/>
        </a:p>
      </dsp:txBody>
      <dsp:txXfrm>
        <a:off x="7133033" y="0"/>
        <a:ext cx="1095002" cy="1574574"/>
      </dsp:txXfrm>
    </dsp:sp>
    <dsp:sp modelId="{17041CFD-4599-4605-B26B-4A99B5E82BCE}">
      <dsp:nvSpPr>
        <dsp:cNvPr id="0" name=""/>
        <dsp:cNvSpPr/>
      </dsp:nvSpPr>
      <dsp:spPr>
        <a:xfrm>
          <a:off x="7483712" y="1771396"/>
          <a:ext cx="393643" cy="393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3561E-C9EF-4F7B-9895-94674B58710D}">
      <dsp:nvSpPr>
        <dsp:cNvPr id="0" name=""/>
        <dsp:cNvSpPr/>
      </dsp:nvSpPr>
      <dsp:spPr>
        <a:xfrm>
          <a:off x="701" y="129061"/>
          <a:ext cx="2736546" cy="1641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Konsultan</a:t>
          </a:r>
          <a:r>
            <a:rPr lang="en-US" sz="3600" kern="1200" dirty="0" smtClean="0">
              <a:solidFill>
                <a:schemeClr val="bg1"/>
              </a:solidFill>
            </a:rPr>
            <a:t> </a:t>
          </a:r>
          <a:r>
            <a:rPr lang="en-US" sz="3600" kern="1200" dirty="0" err="1" smtClean="0">
              <a:solidFill>
                <a:schemeClr val="bg1"/>
              </a:solidFill>
            </a:rPr>
            <a:t>neonatologi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01" y="129061"/>
        <a:ext cx="2736546" cy="1641928"/>
      </dsp:txXfrm>
    </dsp:sp>
    <dsp:sp modelId="{095A304C-8E29-48CB-9FB8-DBE6C602F1DD}">
      <dsp:nvSpPr>
        <dsp:cNvPr id="0" name=""/>
        <dsp:cNvSpPr/>
      </dsp:nvSpPr>
      <dsp:spPr>
        <a:xfrm>
          <a:off x="3010903" y="129061"/>
          <a:ext cx="2736546" cy="1641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</a:rPr>
            <a:t>Perawat</a:t>
          </a:r>
          <a:r>
            <a:rPr lang="en-US" sz="3600" kern="1200" dirty="0" smtClean="0">
              <a:solidFill>
                <a:schemeClr val="bg1"/>
              </a:solidFill>
            </a:rPr>
            <a:t> yang </a:t>
          </a:r>
          <a:r>
            <a:rPr lang="en-US" sz="3600" kern="1200" dirty="0" err="1" smtClean="0">
              <a:solidFill>
                <a:schemeClr val="bg1"/>
              </a:solidFill>
            </a:rPr>
            <a:t>terlatih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3010903" y="129061"/>
        <a:ext cx="2736546" cy="164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7033-BD22-495D-8F46-843EE25356AC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0BF4-E0AA-4075-B823-6C7D66EE76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68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74C2F-3833-4D60-9780-0F2D2CE6BDC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44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80BF4-E0AA-4075-B823-6C7D66EE7631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77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yang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terlatih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transport </a:t>
            </a:r>
            <a:r>
              <a:rPr lang="en-US" baseline="0" dirty="0" err="1" smtClean="0"/>
              <a:t>neonatus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oksigenisasi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ventilasi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terapi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cairan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obat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regulasi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temperatur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prosedur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klinis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FAD7-5830-49F3-9442-5362BA1AC7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Outcome</a:t>
            </a:r>
            <a:r>
              <a:rPr lang="en-US" i="1" baseline="0" dirty="0" smtClean="0"/>
              <a:t> </a:t>
            </a:r>
            <a:r>
              <a:rPr lang="en-US" i="0" baseline="0" dirty="0" err="1" smtClean="0"/>
              <a:t>lebih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baik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jika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bayi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tetap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distabilisasi</a:t>
            </a:r>
            <a:r>
              <a:rPr lang="en-US" i="0" baseline="0" dirty="0" smtClean="0"/>
              <a:t> di </a:t>
            </a:r>
            <a:r>
              <a:rPr lang="en-US" i="0" baseline="0" dirty="0" err="1" smtClean="0"/>
              <a:t>rumah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sakit</a:t>
            </a:r>
            <a:r>
              <a:rPr lang="en-US" i="0" baseline="0" dirty="0" smtClean="0"/>
              <a:t> primer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ditranspor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ketika</a:t>
            </a:r>
            <a:r>
              <a:rPr lang="en-US" i="0" baseline="0" dirty="0" smtClean="0"/>
              <a:t> TIM TRANSPOR </a:t>
            </a:r>
            <a:r>
              <a:rPr lang="en-US" i="0" baseline="0" dirty="0" err="1" smtClean="0"/>
              <a:t>datang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FAD7-5830-49F3-9442-5362BA1AC7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3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nkubator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49E-CCD6-134D-8FBA-3FAE4B60B0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agd</a:t>
            </a:r>
            <a:r>
              <a:rPr lang="en-US" dirty="0" smtClean="0"/>
              <a:t> portable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D49E-CCD6-134D-8FBA-3FAE4B60B0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86E8C9-FD57-4A08-A6D5-B4886812FA37}" type="datetimeFigureOut">
              <a:rPr lang="id-ID" smtClean="0"/>
              <a:t>17/07/2017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AAB220B-3B30-4783-9916-98F4A7FA6C5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7291388" cy="3313113"/>
          </a:xfrm>
        </p:spPr>
        <p:txBody>
          <a:bodyPr>
            <a:noAutofit/>
          </a:bodyPr>
          <a:lstStyle/>
          <a:p>
            <a:pPr algn="just"/>
            <a:r>
              <a:rPr lang="id-ID" sz="5400" b="1" dirty="0" smtClean="0">
                <a:solidFill>
                  <a:schemeClr val="tx1"/>
                </a:solidFill>
              </a:rPr>
              <a:t>NEONAT</a:t>
            </a:r>
            <a:r>
              <a:rPr lang="en-US" sz="5400" b="1" dirty="0" smtClean="0">
                <a:solidFill>
                  <a:schemeClr val="tx1"/>
                </a:solidFill>
              </a:rPr>
              <a:t>AL RESUSCITATION</a:t>
            </a:r>
            <a:r>
              <a:rPr lang="id-ID" sz="5400" b="1" dirty="0" smtClean="0">
                <a:solidFill>
                  <a:schemeClr val="tx1"/>
                </a:solidFill>
              </a:rPr>
              <a:t> UPDATE</a:t>
            </a:r>
            <a:endParaRPr lang="id-ID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652963"/>
            <a:ext cx="6192838" cy="504825"/>
          </a:xfrm>
        </p:spPr>
        <p:txBody>
          <a:bodyPr/>
          <a:lstStyle/>
          <a:p>
            <a:pPr marL="68580" indent="0">
              <a:buNone/>
            </a:pPr>
            <a:r>
              <a:rPr lang="id-ID" dirty="0" smtClean="0"/>
              <a:t>Rinawati Rohsiswatmo</a:t>
            </a:r>
            <a:r>
              <a:rPr lang="en-US" dirty="0" smtClean="0"/>
              <a:t>*</a:t>
            </a:r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6096000"/>
            <a:ext cx="4267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*</a:t>
            </a:r>
            <a:r>
              <a:rPr lang="en-US" sz="1200" dirty="0" err="1" smtClean="0">
                <a:solidFill>
                  <a:schemeClr val="tx1"/>
                </a:solidFill>
              </a:rPr>
              <a:t>Perinatologi</a:t>
            </a:r>
            <a:r>
              <a:rPr lang="en-US" sz="1200" dirty="0" smtClean="0">
                <a:solidFill>
                  <a:schemeClr val="tx1"/>
                </a:solidFill>
              </a:rPr>
              <a:t> Division, IKA </a:t>
            </a:r>
            <a:r>
              <a:rPr lang="en-US" sz="1200" dirty="0" err="1" smtClean="0">
                <a:solidFill>
                  <a:schemeClr val="tx1"/>
                </a:solidFill>
              </a:rPr>
              <a:t>Departmen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Cipto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Mangunkusumo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t3.gstatic.com/images?q=tbn:ANd9GcR5dSwBX_Tzukgav0Kf4QxuPUKr5g9Wx2ezZwHPRzHqY4t8NbwF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859488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Britannic Bold" pitchFamily="34" charset="0"/>
              </a:rPr>
              <a:t>THE FIRST GOLDEN HOUR</a:t>
            </a:r>
            <a:endParaRPr lang="id-ID" sz="3600" b="1" dirty="0" smtClean="0">
              <a:solidFill>
                <a:srgbClr val="0070C0"/>
              </a:solidFill>
              <a:latin typeface="Britannic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23048"/>
              </p:ext>
            </p:extLst>
          </p:nvPr>
        </p:nvGraphicFramePr>
        <p:xfrm>
          <a:off x="107504" y="1295400"/>
          <a:ext cx="903649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33400" y="6021288"/>
            <a:ext cx="814305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Tin W, Milligan DW, </a:t>
            </a:r>
            <a:r>
              <a:rPr lang="en-US" sz="1200" dirty="0" err="1"/>
              <a:t>Pennefather</a:t>
            </a:r>
            <a:r>
              <a:rPr lang="en-US" sz="1200" dirty="0"/>
              <a:t> P, Hey E. Pulse </a:t>
            </a:r>
            <a:r>
              <a:rPr lang="en-US" sz="1200" dirty="0" err="1"/>
              <a:t>oximeter</a:t>
            </a:r>
            <a:r>
              <a:rPr lang="en-US" sz="1200" dirty="0"/>
              <a:t>, severe retinopathy, and outcome at one year in babies of less than 28 weeks gestation. Arch Dis Child Fetal Neonatal Ed.</a:t>
            </a:r>
            <a:r>
              <a:rPr lang="en-US" sz="1200" i="1" dirty="0"/>
              <a:t> </a:t>
            </a:r>
            <a:r>
              <a:rPr lang="en-US" sz="1200" dirty="0"/>
              <a:t>2001;84:F106-10</a:t>
            </a:r>
          </a:p>
        </p:txBody>
      </p:sp>
    </p:spTree>
    <p:extLst>
      <p:ext uri="{BB962C8B-B14F-4D97-AF65-F5344CB8AC3E}">
        <p14:creationId xmlns:p14="http://schemas.microsoft.com/office/powerpoint/2010/main" val="181450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520940" cy="1512168"/>
          </a:xfrm>
        </p:spPr>
        <p:txBody>
          <a:bodyPr/>
          <a:lstStyle/>
          <a:p>
            <a:pPr algn="ctr"/>
            <a:r>
              <a:rPr lang="id-ID" sz="4000" b="1" dirty="0"/>
              <a:t>Perubahan mendasar pada janin </a:t>
            </a:r>
            <a:r>
              <a:rPr lang="id-ID" sz="4000" b="1" dirty="0">
                <a:sym typeface="Wingdings" pitchFamily="2" charset="2"/>
              </a:rPr>
              <a:t> bayi</a:t>
            </a:r>
            <a:endParaRPr lang="id-ID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7071" y="609600"/>
            <a:ext cx="6712154" cy="109120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fisiologis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lahir</a:t>
            </a:r>
            <a:r>
              <a:rPr lang="en-US" sz="3200" dirty="0"/>
              <a:t/>
            </a:r>
            <a:br>
              <a:rPr lang="en-US" sz="3200" dirty="0"/>
            </a:br>
            <a:endParaRPr lang="id-ID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Perubahan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Pernapasan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Aliran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darah</a:t>
            </a:r>
            <a:endParaRPr lang="id-ID" dirty="0">
              <a:solidFill>
                <a:srgbClr val="C00000"/>
              </a:solidFill>
            </a:endParaRPr>
          </a:p>
          <a:p>
            <a:r>
              <a:rPr lang="en-US" dirty="0" err="1"/>
              <a:t>Homestasis</a:t>
            </a:r>
            <a:r>
              <a:rPr lang="en-US" dirty="0"/>
              <a:t> </a:t>
            </a:r>
            <a:r>
              <a:rPr lang="en-US" dirty="0" err="1"/>
              <a:t>glukosa</a:t>
            </a:r>
            <a:endParaRPr lang="id-ID" dirty="0"/>
          </a:p>
          <a:p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suhu</a:t>
            </a:r>
            <a:endParaRPr lang="id-ID" dirty="0"/>
          </a:p>
          <a:p>
            <a:r>
              <a:rPr lang="id-ID" dirty="0"/>
              <a:t>Renal</a:t>
            </a:r>
          </a:p>
          <a:p>
            <a:r>
              <a:rPr lang="en-US" dirty="0" err="1"/>
              <a:t>Traktus</a:t>
            </a:r>
            <a:r>
              <a:rPr lang="en-US" dirty="0"/>
              <a:t> gastrointestinal</a:t>
            </a:r>
            <a:endParaRPr lang="id-ID" dirty="0"/>
          </a:p>
          <a:p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Waktu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Detik</a:t>
            </a:r>
            <a:endParaRPr lang="id-ID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Detik</a:t>
            </a:r>
            <a:endParaRPr lang="id-ID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/>
              <a:t>Menit</a:t>
            </a:r>
            <a:endParaRPr lang="id-ID" dirty="0"/>
          </a:p>
          <a:p>
            <a:pPr marL="0" indent="0">
              <a:buNone/>
            </a:pPr>
            <a:r>
              <a:rPr lang="en-US" dirty="0" err="1"/>
              <a:t>Menit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Jam - </a:t>
            </a:r>
            <a:r>
              <a:rPr lang="en-US" dirty="0" err="1"/>
              <a:t>hari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Jam - </a:t>
            </a:r>
            <a:r>
              <a:rPr lang="en-US" dirty="0" err="1"/>
              <a:t>hari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98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Neonatus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026190"/>
              </p:ext>
            </p:extLst>
          </p:nvPr>
        </p:nvGraphicFramePr>
        <p:xfrm>
          <a:off x="0" y="2180862"/>
          <a:ext cx="9144000" cy="393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679575" y="357188"/>
            <a:ext cx="7464425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d-ID" dirty="0" smtClean="0">
                <a:solidFill>
                  <a:schemeClr val="tx1"/>
                </a:solidFill>
              </a:rPr>
              <a:t>Fase Transisi : </a:t>
            </a:r>
            <a:r>
              <a:rPr lang="en-US" dirty="0" err="1" smtClean="0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Pernapasan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763688" y="5541236"/>
            <a:ext cx="6035030" cy="62323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4" tIns="34283" rIns="68564" bIns="3428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 dirty="0" err="1">
                <a:latin typeface="Calibri" panose="020F0502020204030204" pitchFamily="34" charset="0"/>
              </a:rPr>
              <a:t>Cairan</a:t>
            </a:r>
            <a:r>
              <a:rPr lang="en-US" sz="1800" b="1" dirty="0">
                <a:latin typeface="Calibri" panose="020F0502020204030204" pitchFamily="34" charset="0"/>
              </a:rPr>
              <a:t> di alveoli 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diserap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jaringan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paru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diganti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udara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 O</a:t>
            </a:r>
            <a:r>
              <a:rPr lang="en-US" sz="1800" b="1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udara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berdifusi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ke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pembuluh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darah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sekeliling</a:t>
            </a:r>
            <a:r>
              <a:rPr lang="en-US" sz="1800" b="1" dirty="0">
                <a:latin typeface="Calibri" panose="020F0502020204030204" pitchFamily="34" charset="0"/>
                <a:sym typeface="Wingdings" panose="05000000000000000000" pitchFamily="2" charset="2"/>
              </a:rPr>
              <a:t> alveoli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5669"/>
            <a:ext cx="6035030" cy="36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71" y="476019"/>
            <a:ext cx="6712154" cy="1320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id-ID" dirty="0"/>
              <a:t/>
            </a:r>
            <a:br>
              <a:rPr lang="id-ID" dirty="0"/>
            </a:br>
            <a:r>
              <a:rPr lang="en-US" sz="2700" dirty="0" err="1">
                <a:solidFill>
                  <a:schemeClr val="tx1"/>
                </a:solidFill>
              </a:rPr>
              <a:t>Kebutuhan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dasar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untuk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pertukaran</a:t>
            </a:r>
            <a:r>
              <a:rPr lang="en-US" sz="2700" dirty="0">
                <a:solidFill>
                  <a:schemeClr val="tx1"/>
                </a:solidFill>
              </a:rPr>
              <a:t> gas</a:t>
            </a:r>
            <a:endParaRPr lang="id-ID" sz="27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5" y="1988840"/>
            <a:ext cx="4087057" cy="1728192"/>
          </a:xfrm>
        </p:spPr>
        <p:txBody>
          <a:bodyPr>
            <a:normAutofit/>
          </a:bodyPr>
          <a:lstStyle/>
          <a:p>
            <a:r>
              <a:rPr lang="id-ID" sz="2000" dirty="0">
                <a:solidFill>
                  <a:schemeClr val="tx1"/>
                </a:solidFill>
              </a:rPr>
              <a:t>Ventil</a:t>
            </a:r>
            <a:r>
              <a:rPr lang="en-US" sz="2000" dirty="0" err="1">
                <a:solidFill>
                  <a:schemeClr val="tx1"/>
                </a:solidFill>
              </a:rPr>
              <a:t>asi</a:t>
            </a:r>
            <a:endParaRPr lang="id-ID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Pernyerapan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cairan</a:t>
            </a:r>
            <a:endParaRPr lang="id-ID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Kapasitas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residu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fungsional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paru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chemeClr val="tx1"/>
                </a:solidFill>
              </a:rPr>
              <a:t>terisi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udara</a:t>
            </a:r>
            <a:endParaRPr lang="id-ID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Pernapasan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spontan</a:t>
            </a:r>
            <a:endParaRPr lang="id-ID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027" t="7891" r="3788" b="5809"/>
          <a:stretch/>
        </p:blipFill>
        <p:spPr>
          <a:xfrm>
            <a:off x="216024" y="3697512"/>
            <a:ext cx="3635896" cy="3187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558" y="2180861"/>
            <a:ext cx="4922442" cy="3264364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878040" y="5445224"/>
            <a:ext cx="4087057" cy="119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Perfusi</a:t>
            </a:r>
          </a:p>
          <a:p>
            <a:pPr lvl="1"/>
            <a:r>
              <a:rPr lang="en-US" sz="1800" dirty="0" err="1" smtClean="0"/>
              <a:t>Turunnya</a:t>
            </a:r>
            <a:r>
              <a:rPr lang="en-US" sz="1800" dirty="0" smtClean="0"/>
              <a:t> </a:t>
            </a:r>
            <a:r>
              <a:rPr lang="en-US" sz="1800" dirty="0" err="1" smtClean="0"/>
              <a:t>resistensi</a:t>
            </a:r>
            <a:r>
              <a:rPr lang="en-US" sz="1800" dirty="0" smtClean="0"/>
              <a:t> vascular </a:t>
            </a:r>
            <a:r>
              <a:rPr lang="en-US" sz="1800" dirty="0" err="1" smtClean="0"/>
              <a:t>paru</a:t>
            </a:r>
            <a:endParaRPr lang="id-ID" sz="1800" dirty="0" smtClean="0"/>
          </a:p>
          <a:p>
            <a:pPr lvl="1"/>
            <a:r>
              <a:rPr lang="en-US" sz="1800" dirty="0" smtClean="0"/>
              <a:t>Cardiac output yang </a:t>
            </a:r>
            <a:r>
              <a:rPr lang="en-US" sz="1800" dirty="0" err="1" smtClean="0"/>
              <a:t>adekuat</a:t>
            </a:r>
            <a:r>
              <a:rPr lang="en-US" sz="1800" dirty="0" smtClean="0"/>
              <a:t> </a:t>
            </a:r>
            <a:r>
              <a:rPr lang="en-US" sz="1800" dirty="0" err="1" smtClean="0"/>
              <a:t>diikuti</a:t>
            </a:r>
            <a:r>
              <a:rPr lang="en-US" sz="1800" dirty="0" smtClean="0"/>
              <a:t> </a:t>
            </a:r>
            <a:r>
              <a:rPr lang="en-US" sz="1800" dirty="0" err="1" smtClean="0"/>
              <a:t>perfusi</a:t>
            </a:r>
            <a:r>
              <a:rPr lang="en-US" sz="1800" dirty="0" smtClean="0"/>
              <a:t> </a:t>
            </a:r>
            <a:r>
              <a:rPr lang="en-US" sz="1800" dirty="0" err="1" smtClean="0"/>
              <a:t>pulmoner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927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L1S4"/>
          <p:cNvPicPr>
            <a:picLocks noChangeAspect="1" noChangeArrowheads="1"/>
          </p:cNvPicPr>
          <p:nvPr/>
        </p:nvPicPr>
        <p:blipFill>
          <a:blip r:embed="rId2"/>
          <a:srcRect l="2791" t="3705" r="2043" b="14737"/>
          <a:stretch>
            <a:fillRect/>
          </a:stretch>
        </p:blipFill>
        <p:spPr bwMode="auto">
          <a:xfrm>
            <a:off x="1600200" y="762000"/>
            <a:ext cx="6172200" cy="436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38200" y="5410200"/>
            <a:ext cx="7924800" cy="91440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alveoli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0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76" y="242519"/>
            <a:ext cx="7360265" cy="625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Siapa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berperan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id-ID" sz="3200" dirty="0" smtClean="0"/>
              <a:t>resusitasi</a:t>
            </a:r>
            <a:r>
              <a:rPr lang="en-US" sz="3200" dirty="0" smtClean="0"/>
              <a:t> neonatal ?</a:t>
            </a:r>
            <a:endParaRPr lang="id-ID" sz="3200" dirty="0" smtClean="0"/>
          </a:p>
          <a:p>
            <a:pPr lvl="1"/>
            <a:r>
              <a:rPr lang="id-ID" sz="3200" dirty="0" smtClean="0"/>
              <a:t>Leader</a:t>
            </a:r>
          </a:p>
          <a:p>
            <a:pPr lvl="1"/>
            <a:r>
              <a:rPr lang="id-ID" sz="3200" dirty="0" smtClean="0"/>
              <a:t>Sirkulasi</a:t>
            </a:r>
          </a:p>
          <a:p>
            <a:pPr lvl="1"/>
            <a:r>
              <a:rPr lang="en-US" sz="3200" dirty="0" smtClean="0"/>
              <a:t>Drugs and </a:t>
            </a:r>
            <a:r>
              <a:rPr lang="id-ID" sz="3200" dirty="0" smtClean="0"/>
              <a:t>Equipment </a:t>
            </a:r>
            <a:endParaRPr lang="id-ID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:\Users\Elsa\Dropbox\File 28-02-17 22.41.12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94" t="13407" r="16624" b="22953"/>
          <a:stretch>
            <a:fillRect/>
          </a:stretch>
        </p:blipFill>
        <p:spPr bwMode="auto">
          <a:xfrm rot="5400000">
            <a:off x="-1106996" y="1106996"/>
            <a:ext cx="6858000" cy="4644007"/>
          </a:xfrm>
          <a:prstGeom prst="rect">
            <a:avLst/>
          </a:prstGeom>
          <a:noFill/>
        </p:spPr>
      </p:pic>
      <p:pic>
        <p:nvPicPr>
          <p:cNvPr id="5123" name="Picture 3" descr="C:\Users\Elsa\Dropbox\File 28-02-17 22.41.54.jpeg"/>
          <p:cNvPicPr>
            <a:picLocks noChangeAspect="1" noChangeArrowheads="1"/>
          </p:cNvPicPr>
          <p:nvPr/>
        </p:nvPicPr>
        <p:blipFill>
          <a:blip r:embed="rId4" cstate="print"/>
          <a:srcRect l="5163" t="4505" b="7454"/>
          <a:stretch>
            <a:fillRect/>
          </a:stretch>
        </p:blipFill>
        <p:spPr bwMode="auto">
          <a:xfrm rot="5400000">
            <a:off x="3465004" y="1179004"/>
            <a:ext cx="6858000" cy="449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0236" y="3909314"/>
            <a:ext cx="6716250" cy="345889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3249" y="1833574"/>
            <a:ext cx="3185810" cy="345889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4421" y="358160"/>
            <a:ext cx="66711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145"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smtClean="0">
                <a:effectLst/>
                <a:latin typeface="Calibri" charset="0"/>
                <a:ea typeface="Calibri" charset="0"/>
                <a:cs typeface="Calibri" charset="0"/>
              </a:rPr>
              <a:t>DR. Dr. </a:t>
            </a:r>
            <a:r>
              <a:rPr lang="en-US" sz="2800" b="1" dirty="0" err="1" smtClean="0">
                <a:effectLst/>
                <a:latin typeface="Calibri" charset="0"/>
                <a:ea typeface="Calibri" charset="0"/>
                <a:cs typeface="Calibri" charset="0"/>
              </a:rPr>
              <a:t>Rinawati</a:t>
            </a:r>
            <a:r>
              <a:rPr lang="en-US" sz="2800" b="1" dirty="0" smtClean="0"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effectLst/>
                <a:latin typeface="Calibri" charset="0"/>
                <a:ea typeface="Calibri" charset="0"/>
                <a:cs typeface="Calibri" charset="0"/>
              </a:rPr>
              <a:t>Rohsiswatmo</a:t>
            </a:r>
            <a:r>
              <a:rPr lang="en-US" sz="2800" b="1" dirty="0" smtClean="0">
                <a:effectLst/>
                <a:latin typeface="Calibri" charset="0"/>
                <a:ea typeface="Calibri" charset="0"/>
                <a:cs typeface="Calibri" charset="0"/>
              </a:rPr>
              <a:t>, dr. </a:t>
            </a:r>
            <a:r>
              <a:rPr lang="en-US" sz="2800" b="1" dirty="0" err="1" smtClean="0">
                <a:effectLst/>
                <a:latin typeface="Calibri" charset="0"/>
                <a:ea typeface="Calibri" charset="0"/>
                <a:cs typeface="Calibri" charset="0"/>
              </a:rPr>
              <a:t>Sp.A</a:t>
            </a:r>
            <a:r>
              <a:rPr lang="en-US" sz="2800" b="1" dirty="0" smtClean="0">
                <a:effectLst/>
                <a:latin typeface="Calibri" charset="0"/>
                <a:ea typeface="Calibri" charset="0"/>
                <a:cs typeface="Calibri" charset="0"/>
              </a:rPr>
              <a:t>(K)</a:t>
            </a:r>
            <a:endParaRPr lang="en-US" sz="2400" b="1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3249" y="1799520"/>
            <a:ext cx="318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RIWAYAT PENDIDIKAN FORMAL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284" y="3907093"/>
            <a:ext cx="6731202" cy="369332"/>
          </a:xfrm>
          <a:prstGeom prst="rect">
            <a:avLst/>
          </a:prstGeom>
          <a:solidFill>
            <a:srgbClr val="FF5557"/>
          </a:solid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RIWAYAT PENDIDIKAN TAMBAHAN/PELATIHAN/KURSUS TAMBAHAN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646" y="2196691"/>
            <a:ext cx="7708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228600" algn="just">
              <a:lnSpc>
                <a:spcPct val="15000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1986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Kedokteran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FKUI, Jakarta</a:t>
            </a:r>
          </a:p>
          <a:p>
            <a:pPr marR="17145" indent="228600" algn="just">
              <a:lnSpc>
                <a:spcPct val="15000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1998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Spesialis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Ilmu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Kesehatan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Anak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FKUI, Jakarta</a:t>
            </a:r>
          </a:p>
          <a:p>
            <a:pPr marR="17145" indent="228600" algn="just">
              <a:lnSpc>
                <a:spcPct val="15000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2005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Konsultan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Neonatologi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FKUI, Jakarta</a:t>
            </a:r>
          </a:p>
          <a:p>
            <a:pPr marR="17145" indent="228600" algn="just">
              <a:lnSpc>
                <a:spcPct val="15000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2011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Pendidikan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Program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Doktor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Ilmu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Kedokteran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FKUI, Jakarta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2" y="2550109"/>
            <a:ext cx="732274" cy="5251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6646" y="4319187"/>
            <a:ext cx="81136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228600" algn="just">
              <a:lnSpc>
                <a:spcPct val="15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1999-2001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d-ID" sz="1400" dirty="0" smtClean="0">
                <a:latin typeface="Calibri" charset="0"/>
                <a:ea typeface="Calibri" charset="0"/>
                <a:cs typeface="Calibri" charset="0"/>
              </a:rPr>
              <a:t>Neonatal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Intensive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Care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Unit, Royal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Women’s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Hospital,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Melbourne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, Australia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April 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2011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Pediatric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Total Nutrition Therapy, Singapore</a:t>
            </a:r>
          </a:p>
          <a:p>
            <a:pPr marR="17145" indent="228600" algn="just">
              <a:lnSpc>
                <a:spcPct val="15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September 2011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Developmental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Origins of Health and Disease, USA</a:t>
            </a:r>
          </a:p>
          <a:p>
            <a:pPr marR="17145" indent="228600" algn="just">
              <a:lnSpc>
                <a:spcPct val="15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Maret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2012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Neonatal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ventilation Strategies and HFOV 3100A </a:t>
            </a:r>
            <a:endParaRPr lang="en-US" sz="1400" dirty="0" smtClean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spcAft>
                <a:spcPts val="0"/>
              </a:spcAft>
              <a:tabLst>
                <a:tab pos="1828800" algn="l"/>
              </a:tabLst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Neonatal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Application Training, Amsterdam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2" y="4571117"/>
            <a:ext cx="732274" cy="7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Checklist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Resusitasi</a:t>
            </a:r>
            <a:r>
              <a:rPr lang="en-US" dirty="0" smtClean="0"/>
              <a:t> Neonatal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100138"/>
            <a:ext cx="636721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1101" r="30621" b="87234"/>
          <a:stretch>
            <a:fillRect/>
          </a:stretch>
        </p:blipFill>
        <p:spPr bwMode="auto">
          <a:xfrm>
            <a:off x="0" y="0"/>
            <a:ext cx="9144000" cy="1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658" t="37621" r="31064"/>
          <a:stretch>
            <a:fillRect/>
          </a:stretch>
        </p:blipFill>
        <p:spPr bwMode="auto">
          <a:xfrm>
            <a:off x="-108520" y="1224136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C:\Users\Elsa\Dropbox\File 28-02-17 22.42.2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74" t="7043" r="19011" b="5452"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Transpor</a:t>
            </a:r>
            <a:r>
              <a:rPr lang="en-US" dirty="0"/>
              <a:t> </a:t>
            </a:r>
            <a:r>
              <a:rPr lang="en-US" dirty="0" err="1" smtClean="0"/>
              <a:t>Neonatus</a:t>
            </a:r>
            <a:r>
              <a:rPr lang="en-US" dirty="0" smtClean="0"/>
              <a:t> PASCA RESUSITASI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0952" y="1916832"/>
            <a:ext cx="7772400" cy="564083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Syarat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utama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stabilkan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terlebih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dahulu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83768" y="2781232"/>
            <a:ext cx="3626768" cy="398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id-ID" sz="3600" b="1" i="1" dirty="0" smtClean="0"/>
              <a:t>S T A B L 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333" t="17778" r="33333" b="11111"/>
          <a:stretch>
            <a:fillRect/>
          </a:stretch>
        </p:blipFill>
        <p:spPr bwMode="auto">
          <a:xfrm>
            <a:off x="2483768" y="3202631"/>
            <a:ext cx="3626768" cy="2417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26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687606"/>
          </a:xfrm>
        </p:spPr>
        <p:txBody>
          <a:bodyPr/>
          <a:lstStyle/>
          <a:p>
            <a:r>
              <a:rPr lang="en-US" b="1" dirty="0" smtClean="0"/>
              <a:t>Transport In Utero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561662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Waktu</a:t>
            </a:r>
            <a:r>
              <a:rPr lang="en-US" sz="2800" dirty="0" smtClean="0"/>
              <a:t> ideal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mentransfer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berpotensial</a:t>
            </a:r>
            <a:r>
              <a:rPr lang="en-US" sz="2800" dirty="0" smtClean="0"/>
              <a:t>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kandungan</a:t>
            </a:r>
            <a:r>
              <a:rPr lang="en-US" sz="2800" dirty="0" smtClean="0"/>
              <a:t> </a:t>
            </a:r>
            <a:r>
              <a:rPr lang="en-US" sz="2800" i="1" dirty="0" smtClean="0"/>
              <a:t>(in utero)</a:t>
            </a:r>
          </a:p>
          <a:p>
            <a:endParaRPr lang="en-US" sz="2800" i="1" dirty="0" smtClean="0"/>
          </a:p>
          <a:p>
            <a:r>
              <a:rPr lang="en-US" sz="2800" dirty="0" smtClean="0"/>
              <a:t>NETS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digunakan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menananyakan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ketersediaan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tempat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rawat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inap</a:t>
            </a:r>
            <a:endParaRPr lang="en-US" sz="2800" dirty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>
                <a:sym typeface="Wingdings" pitchFamily="2" charset="2"/>
              </a:rPr>
              <a:t>Meskipun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tidak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tersedia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rawat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inap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pre-delivery  </a:t>
            </a:r>
            <a:r>
              <a:rPr lang="en-US" sz="2800" dirty="0" err="1" smtClean="0">
                <a:sym typeface="Wingdings" pitchFamily="2" charset="2"/>
              </a:rPr>
              <a:t>ibu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bayi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potensial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sakit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lebih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baik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melahirkan</a:t>
            </a:r>
            <a:r>
              <a:rPr lang="en-US" sz="2800" dirty="0" smtClean="0">
                <a:sym typeface="Wingdings" pitchFamily="2" charset="2"/>
              </a:rPr>
              <a:t> di </a:t>
            </a:r>
            <a:r>
              <a:rPr lang="en-US" sz="2800" dirty="0" err="1" smtClean="0">
                <a:sym typeface="Wingdings" pitchFamily="2" charset="2"/>
              </a:rPr>
              <a:t>rumah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sakit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tersier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dibandingkan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rumah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sakit</a:t>
            </a:r>
            <a:r>
              <a:rPr lang="en-US" sz="2800" dirty="0" smtClean="0">
                <a:sym typeface="Wingdings" pitchFamily="2" charset="2"/>
              </a:rPr>
              <a:t> primer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 </a:t>
            </a:r>
            <a:r>
              <a:rPr lang="en-US" b="1" dirty="0" err="1" smtClean="0"/>
              <a:t>Transportasi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 NETS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1711540"/>
              </p:ext>
            </p:extLst>
          </p:nvPr>
        </p:nvGraphicFramePr>
        <p:xfrm>
          <a:off x="1332511" y="2412865"/>
          <a:ext cx="5748152" cy="190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3863934" y="3779518"/>
            <a:ext cx="685800" cy="1752600"/>
          </a:xfrm>
          <a:prstGeom prst="leftBrace">
            <a:avLst>
              <a:gd name="adj1" fmla="val 8333"/>
              <a:gd name="adj2" fmla="val 479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038304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Tim yang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sudah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terlatih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dalam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manajemen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dan</a:t>
            </a:r>
            <a:r>
              <a:rPr lang="en-US" sz="2400" baseline="0" dirty="0" smtClean="0"/>
              <a:t> transport </a:t>
            </a:r>
            <a:r>
              <a:rPr lang="en-US" sz="2400" baseline="0" dirty="0" err="1" smtClean="0"/>
              <a:t>neonatus</a:t>
            </a:r>
            <a:r>
              <a:rPr lang="en-US" sz="2400" baseline="0" dirty="0" smtClean="0"/>
              <a:t> </a:t>
            </a:r>
            <a:r>
              <a:rPr lang="en-US" sz="2400" baseline="0" dirty="0" smtClean="0">
                <a:sym typeface="Wingdings" pitchFamily="2" charset="2"/>
              </a:rPr>
              <a:t> </a:t>
            </a:r>
            <a:r>
              <a:rPr lang="en-US" sz="2400" baseline="0" dirty="0" err="1" smtClean="0">
                <a:sym typeface="Wingdings" pitchFamily="2" charset="2"/>
              </a:rPr>
              <a:t>oksigenisasi</a:t>
            </a:r>
            <a:r>
              <a:rPr lang="en-US" sz="2400" baseline="0" dirty="0" smtClean="0">
                <a:sym typeface="Wingdings" pitchFamily="2" charset="2"/>
              </a:rPr>
              <a:t>, </a:t>
            </a:r>
            <a:r>
              <a:rPr lang="en-US" sz="2400" baseline="0" dirty="0" err="1" smtClean="0">
                <a:sym typeface="Wingdings" pitchFamily="2" charset="2"/>
              </a:rPr>
              <a:t>ventilasi</a:t>
            </a:r>
            <a:r>
              <a:rPr lang="en-US" sz="2400" baseline="0" dirty="0" smtClean="0">
                <a:sym typeface="Wingdings" pitchFamily="2" charset="2"/>
              </a:rPr>
              <a:t>, </a:t>
            </a:r>
            <a:r>
              <a:rPr lang="en-US" sz="2400" baseline="0" dirty="0" err="1" smtClean="0">
                <a:sym typeface="Wingdings" pitchFamily="2" charset="2"/>
              </a:rPr>
              <a:t>terapi</a:t>
            </a: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baseline="0" dirty="0" err="1" smtClean="0">
                <a:sym typeface="Wingdings" pitchFamily="2" charset="2"/>
              </a:rPr>
              <a:t>cairan</a:t>
            </a: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baseline="0" dirty="0" err="1" smtClean="0">
                <a:sym typeface="Wingdings" pitchFamily="2" charset="2"/>
              </a:rPr>
              <a:t>dan</a:t>
            </a: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baseline="0" dirty="0" err="1" smtClean="0">
                <a:sym typeface="Wingdings" pitchFamily="2" charset="2"/>
              </a:rPr>
              <a:t>obat</a:t>
            </a:r>
            <a:r>
              <a:rPr lang="en-US" sz="2400" baseline="0" dirty="0" smtClean="0">
                <a:sym typeface="Wingdings" pitchFamily="2" charset="2"/>
              </a:rPr>
              <a:t>, </a:t>
            </a:r>
            <a:r>
              <a:rPr lang="en-US" sz="2400" baseline="0" dirty="0" err="1" smtClean="0">
                <a:sym typeface="Wingdings" pitchFamily="2" charset="2"/>
              </a:rPr>
              <a:t>regulasi</a:t>
            </a: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baseline="0" dirty="0" err="1" smtClean="0">
                <a:sym typeface="Wingdings" pitchFamily="2" charset="2"/>
              </a:rPr>
              <a:t>temperatur</a:t>
            </a:r>
            <a:r>
              <a:rPr lang="en-US" sz="2400" baseline="0" dirty="0" smtClean="0">
                <a:sym typeface="Wingdings" pitchFamily="2" charset="2"/>
              </a:rPr>
              <a:t>, </a:t>
            </a:r>
            <a:r>
              <a:rPr lang="en-US" sz="2400" baseline="0" dirty="0" err="1" smtClean="0">
                <a:sym typeface="Wingdings" pitchFamily="2" charset="2"/>
              </a:rPr>
              <a:t>prosedur</a:t>
            </a: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baseline="0" dirty="0" err="1" smtClean="0">
                <a:sym typeface="Wingdings" pitchFamily="2" charset="2"/>
              </a:rPr>
              <a:t>klinis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Penyusunan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Transfer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i="1" dirty="0" smtClean="0"/>
              <a:t>line call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NETS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mengorganisasi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ambulans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transportasi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Mentransfer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bayi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ambulans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lokal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1619672" y="2862700"/>
            <a:ext cx="3505200" cy="2590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7328647" y="3352800"/>
            <a:ext cx="1104900" cy="22770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147" y="5470268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Outcome</a:t>
            </a:r>
            <a:r>
              <a:rPr lang="en-US" sz="2400" i="1" baseline="0" dirty="0" smtClean="0"/>
              <a:t> </a:t>
            </a:r>
            <a:r>
              <a:rPr lang="en-US" sz="2400" i="0" baseline="0" dirty="0" err="1" smtClean="0"/>
              <a:t>lebih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baik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jika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bayi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tetap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distabilisasi</a:t>
            </a:r>
            <a:r>
              <a:rPr lang="en-US" sz="2400" i="0" baseline="0" dirty="0" smtClean="0"/>
              <a:t> di </a:t>
            </a:r>
            <a:r>
              <a:rPr lang="en-US" sz="2400" i="0" baseline="0" dirty="0" err="1" smtClean="0"/>
              <a:t>rumah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sakit</a:t>
            </a:r>
            <a:r>
              <a:rPr lang="en-US" sz="2400" i="0" baseline="0" dirty="0" smtClean="0"/>
              <a:t> primer </a:t>
            </a:r>
            <a:r>
              <a:rPr lang="en-US" sz="2400" i="0" baseline="0" dirty="0" err="1" smtClean="0"/>
              <a:t>dan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ditranspor</a:t>
            </a:r>
            <a:r>
              <a:rPr lang="en-US" sz="2400" i="0" baseline="0" dirty="0" smtClean="0"/>
              <a:t> </a:t>
            </a:r>
            <a:r>
              <a:rPr lang="en-US" sz="2400" i="0" baseline="0" dirty="0" err="1" smtClean="0"/>
              <a:t>ketika</a:t>
            </a:r>
            <a:r>
              <a:rPr lang="en-US" sz="2400" i="0" baseline="0" dirty="0" smtClean="0"/>
              <a:t> TIM TRANSPOR </a:t>
            </a:r>
            <a:r>
              <a:rPr lang="en-US" sz="2400" i="0" baseline="0" dirty="0" err="1" smtClean="0"/>
              <a:t>datang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945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dirty="0"/>
          </a:p>
        </p:txBody>
      </p:sp>
      <p:pic>
        <p:nvPicPr>
          <p:cNvPr id="4" name="Picture 4" descr="C:\Users\owner\Desktop\Alat Bayi posteeeeeeeee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8458"/>
          <a:stretch>
            <a:fillRect/>
          </a:stretch>
        </p:blipFill>
        <p:spPr bwMode="auto">
          <a:xfrm>
            <a:off x="467544" y="1700808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0" t="32145" r="3436" b="13656"/>
          <a:stretch/>
        </p:blipFill>
        <p:spPr bwMode="auto">
          <a:xfrm>
            <a:off x="5004048" y="1700808"/>
            <a:ext cx="3801035" cy="46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lightisoload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" y="1366961"/>
            <a:ext cx="4176584" cy="43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nets newborn emergency transport service inside the ambu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4" y="1366961"/>
            <a:ext cx="4410635" cy="43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5" y="1192306"/>
            <a:ext cx="3962400" cy="43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nets newborn emergency transport service inside the ambu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23" y="1192307"/>
            <a:ext cx="4527177" cy="43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236" y="2077932"/>
            <a:ext cx="8292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id-ID" sz="1400" b="1" dirty="0">
                <a:latin typeface="Calibri" charset="0"/>
                <a:ea typeface="Calibri" charset="0"/>
                <a:cs typeface="Calibri" charset="0"/>
              </a:rPr>
              <a:t>1999 – sekarang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d-ID" sz="1400" dirty="0" smtClean="0">
                <a:latin typeface="Calibri" charset="0"/>
                <a:ea typeface="Calibri" charset="0"/>
                <a:cs typeface="Calibri" charset="0"/>
              </a:rPr>
              <a:t>Staf 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Divisi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Perinatologi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, Departemen Ilmu Kesehatan Anak, FKUI – RSCM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2002 – </a:t>
            </a: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Dosen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Luar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Biasa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Departemen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IKA FKUI/RSCM</a:t>
            </a: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2003 – </a:t>
            </a: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Editor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Jurnal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Paediatrica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Indonesiana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IDAI</a:t>
            </a: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id-ID" sz="1400" b="1" dirty="0">
                <a:latin typeface="Calibri" charset="0"/>
                <a:ea typeface="Calibri" charset="0"/>
                <a:cs typeface="Calibri" charset="0"/>
              </a:rPr>
              <a:t>2006 – sekarang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d-ID" sz="1400" dirty="0" smtClean="0">
                <a:latin typeface="Calibri" charset="0"/>
                <a:ea typeface="Calibri" charset="0"/>
                <a:cs typeface="Calibri" charset="0"/>
              </a:rPr>
              <a:t>Indonesia 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Neonatal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Trainer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Supervisory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Group (NTSG) untuk </a:t>
            </a:r>
            <a:endParaRPr lang="id-ID" sz="1400" dirty="0" smtClean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d-ID" sz="1400" dirty="0" smtClean="0">
                <a:latin typeface="Calibri" charset="0"/>
                <a:ea typeface="Calibri" charset="0"/>
                <a:cs typeface="Calibri" charset="0"/>
              </a:rPr>
              <a:t>	Pelatihan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Obstetrik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Neonatal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Emergensi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Komprehensif (PONEK)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id-ID" sz="1400" b="1" dirty="0">
                <a:latin typeface="Calibri" charset="0"/>
                <a:ea typeface="Calibri" charset="0"/>
                <a:cs typeface="Calibri" charset="0"/>
              </a:rPr>
              <a:t>Juli 2008 – </a:t>
            </a: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Agustus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2014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d-ID" sz="1400" dirty="0" smtClean="0">
                <a:latin typeface="Calibri" charset="0"/>
                <a:ea typeface="Calibri" charset="0"/>
                <a:cs typeface="Calibri" charset="0"/>
              </a:rPr>
              <a:t>Ketua 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Unit Kerja Koordinasi (UKK) </a:t>
            </a:r>
            <a:r>
              <a:rPr lang="id-ID" sz="1400" dirty="0" err="1">
                <a:latin typeface="Calibri" charset="0"/>
                <a:ea typeface="Calibri" charset="0"/>
                <a:cs typeface="Calibri" charset="0"/>
              </a:rPr>
              <a:t>Perinatologi</a:t>
            </a:r>
            <a:r>
              <a:rPr lang="id-ID" sz="1400" dirty="0">
                <a:latin typeface="Calibri" charset="0"/>
                <a:ea typeface="Calibri" charset="0"/>
                <a:cs typeface="Calibri" charset="0"/>
              </a:rPr>
              <a:t> IDAI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2009 – </a:t>
            </a: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	Tim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Dokter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Kepresidenan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RI</a:t>
            </a:r>
          </a:p>
          <a:p>
            <a:pPr marR="17145" indent="228600" algn="just">
              <a:lnSpc>
                <a:spcPct val="150000"/>
              </a:lnSpc>
              <a:tabLst>
                <a:tab pos="1828800" algn="l"/>
              </a:tabLst>
            </a:pP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Oktober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2014 - </a:t>
            </a:r>
            <a:r>
              <a:rPr lang="en-US" sz="1400" b="1" dirty="0" err="1">
                <a:latin typeface="Calibri" charset="0"/>
                <a:ea typeface="Calibri" charset="0"/>
                <a:cs typeface="Calibri" charset="0"/>
              </a:rPr>
              <a:t>sekarang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Direktur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PKIA Kiara RSCM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5716" y="1732043"/>
            <a:ext cx="3297889" cy="345889"/>
          </a:xfrm>
          <a:prstGeom prst="rect">
            <a:avLst/>
          </a:prstGeom>
          <a:solidFill>
            <a:srgbClr val="579AB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8" y="2843435"/>
            <a:ext cx="318058" cy="821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5716" y="1732043"/>
            <a:ext cx="329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RIWAYAT JABATAN STRUKTURAL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6" y="987071"/>
            <a:ext cx="2807468" cy="47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08" y="987071"/>
            <a:ext cx="3576206" cy="47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59" y="609602"/>
            <a:ext cx="3353374" cy="5486397"/>
          </a:xfrm>
          <a:prstGeom prst="rect">
            <a:avLst/>
          </a:prstGeom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8" y="609600"/>
            <a:ext cx="426581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5648623" cy="1204306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375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3" y="3058072"/>
            <a:ext cx="899692" cy="872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6007" y="1886264"/>
            <a:ext cx="73931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145" lvl="0" indent="-285750" algn="just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Retinopathy of prematurity: prevalence and risk factors (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Paediatrica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Indonesiana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vol.45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No.11-12, Nov-Des 2005. ISSN 0030-9811).</a:t>
            </a:r>
          </a:p>
          <a:p>
            <a:pPr marL="285750" marR="17145" lvl="0" indent="-285750" algn="just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Comparison of alcohol, povidone-iodine and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octenidine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dihydrochloride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as skin disinfectants to reduce bacterial count prior to peripheral venous catheter insertions in newborn infants (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Paediatrica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Indonesiana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, vol.51, No.5, September 2011).</a:t>
            </a:r>
          </a:p>
          <a:p>
            <a:pPr marL="285750" marR="17145" lvl="0" indent="-285750" algn="just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Microbes profile from blood stream infection cases and their relationship to those of environment in Neonatal unit (Medical Journal of Indonesia vol.21,No.1, February 2012. ISSN 0853-1773).</a:t>
            </a:r>
          </a:p>
          <a:p>
            <a:pPr marL="285750" marR="17145" lvl="0" indent="-285750" algn="just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  <a:tabLst>
                <a:tab pos="1828800" algn="l"/>
              </a:tabLst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Prognostic value of biochemical liver parameters in neonatal sepsis-associated cholestasis (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Jounal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of Pediatric and Child Health, vol.49, Issue 1.,Januari 2013)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6007" y="1482225"/>
            <a:ext cx="1645481" cy="345889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5159" y="1482225"/>
            <a:ext cx="157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KARYA ILMIAH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Elsa\Downloads\Alur Resusitasi (ed Des 16)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496" y="1166540"/>
            <a:ext cx="61182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5496" y="2852936"/>
            <a:ext cx="611820" cy="17281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35496" y="836712"/>
            <a:ext cx="611820" cy="20162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8654" y="24882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 </a:t>
            </a:r>
            <a:r>
              <a:rPr lang="en-US" b="1" dirty="0" err="1" smtClean="0"/>
              <a:t>detik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Elsa\Downloads\Alur Resusitasi (ed Des 16)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959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Elsa\Downloads\Alur Resusitasi (ed Des 16)-page-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3041" b="3254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 descr="C:\Users\Elsa\Downloads\Alur Resusitasi (ed Des 16)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6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Utamakan :</a:t>
            </a:r>
          </a:p>
          <a:p>
            <a:pPr lvl="1"/>
            <a:r>
              <a:rPr lang="id-ID" dirty="0" smtClean="0"/>
              <a:t>The Golden Minute : bantuan napas/ventilasi harus optimal dalam 1 menit</a:t>
            </a:r>
          </a:p>
          <a:p>
            <a:pPr lvl="1"/>
            <a:r>
              <a:rPr lang="id-ID" dirty="0" smtClean="0"/>
              <a:t>The Golden Hour</a:t>
            </a:r>
            <a:endParaRPr lang="en-US" dirty="0"/>
          </a:p>
          <a:p>
            <a:pPr lvl="2"/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/>
              <a:t>aksila</a:t>
            </a:r>
            <a:r>
              <a:rPr lang="en-US" dirty="0"/>
              <a:t> 36,5ºC – 37,5ºC  </a:t>
            </a:r>
            <a:endParaRPr lang="en-US" dirty="0" smtClean="0"/>
          </a:p>
          <a:p>
            <a:pPr lvl="2"/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/>
              <a:t>darah</a:t>
            </a:r>
            <a:r>
              <a:rPr lang="en-US" dirty="0"/>
              <a:t> 50 mg/dl – 110 </a:t>
            </a:r>
            <a:r>
              <a:rPr lang="en-US" dirty="0" smtClean="0"/>
              <a:t>mg/dl</a:t>
            </a:r>
          </a:p>
          <a:p>
            <a:pPr lvl="2"/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 </a:t>
            </a:r>
            <a:r>
              <a:rPr lang="en-US" dirty="0" smtClean="0"/>
              <a:t>jam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gestasi</a:t>
            </a:r>
            <a:r>
              <a:rPr lang="en-US" dirty="0" smtClean="0"/>
              <a:t> &lt;32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&lt; 1500 gram)</a:t>
            </a:r>
            <a:endParaRPr lang="en-US" dirty="0"/>
          </a:p>
          <a:p>
            <a:pPr lvl="2"/>
            <a:endParaRPr lang="id-ID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67544" y="5805264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Val </a:t>
            </a:r>
            <a:r>
              <a:rPr lang="en-US" sz="1200" dirty="0" err="1" smtClean="0"/>
              <a:t>Castrodale</a:t>
            </a:r>
            <a:r>
              <a:rPr lang="en-US" sz="1200" dirty="0" smtClean="0"/>
              <a:t>, MSN, RN, NNP-BC; Shannon Rinehart, RNC-NIC, BSN. The Golden Hour,  improving the stabilization of the very low birth-weight infant. The </a:t>
            </a:r>
            <a:r>
              <a:rPr lang="en-US" sz="1200" dirty="0" err="1" smtClean="0"/>
              <a:t>natinal</a:t>
            </a:r>
            <a:r>
              <a:rPr lang="en-US" sz="1200" dirty="0" smtClean="0"/>
              <a:t> association of neonatal nurses. 2014.F9-14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221</TotalTime>
  <Words>705</Words>
  <Application>Microsoft Office PowerPoint</Application>
  <PresentationFormat>On-screen Show (4:3)</PresentationFormat>
  <Paragraphs>113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Britannic Bold</vt:lpstr>
      <vt:lpstr>Calibri</vt:lpstr>
      <vt:lpstr>Franklin Gothic Book</vt:lpstr>
      <vt:lpstr>Franklin Gothic Medium</vt:lpstr>
      <vt:lpstr>Tunga</vt:lpstr>
      <vt:lpstr>Wingdings</vt:lpstr>
      <vt:lpstr>Angles</vt:lpstr>
      <vt:lpstr>Essential</vt:lpstr>
      <vt:lpstr>NEONATAL RESUSCITATION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GOLDEN HOUR</vt:lpstr>
      <vt:lpstr>Perubahan mendasar pada janin  bayi</vt:lpstr>
      <vt:lpstr>Perubahan fisiologis saat lahir </vt:lpstr>
      <vt:lpstr>Transisi Neonatus</vt:lpstr>
      <vt:lpstr>Fase Transisi : Sistem Pernapasan</vt:lpstr>
      <vt:lpstr>Transisi Pulmoner Kebutuhan dasar untuk pertukaran gas</vt:lpstr>
      <vt:lpstr>PowerPoint Presentation</vt:lpstr>
      <vt:lpstr>PowerPoint Presentation</vt:lpstr>
      <vt:lpstr>PowerPoint Presentation</vt:lpstr>
      <vt:lpstr>PowerPoint Presentation</vt:lpstr>
      <vt:lpstr>Checklist untuk Resusitasi Neonatal</vt:lpstr>
      <vt:lpstr>PowerPoint Presentation</vt:lpstr>
      <vt:lpstr>PowerPoint Presentation</vt:lpstr>
      <vt:lpstr>Upaya Melakukan Transpor Neonatus PASCA RESUSITASI</vt:lpstr>
      <vt:lpstr>Transport In Utero</vt:lpstr>
      <vt:lpstr>Tim Transportasi</vt:lpstr>
      <vt:lpstr>Penyusunan Sistem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RESUSITASI NEONATE UPDATE</dc:title>
  <dc:creator>elsa ameliana</dc:creator>
  <cp:lastModifiedBy>Windows User</cp:lastModifiedBy>
  <cp:revision>10</cp:revision>
  <dcterms:created xsi:type="dcterms:W3CDTF">2017-02-28T15:16:34Z</dcterms:created>
  <dcterms:modified xsi:type="dcterms:W3CDTF">2017-07-17T04:23:54Z</dcterms:modified>
</cp:coreProperties>
</file>